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C1BB-BCF0-4713-8F26-0C7511BA3200}" type="datetimeFigureOut">
              <a:rPr lang="hu-HU" smtClean="0"/>
              <a:t>2017. 10. 29.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879A2-865B-4308-AFCC-8D541B1941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73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D1F2-EA2E-43E6-AAE9-7B1F8E0397BA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80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E270-68D9-4C0E-95BC-51C8339CA7E1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78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3DCD-E9DD-4E50-B396-ABA92AD2AA85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2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AEB7-E7DE-48EC-8C27-2E7A7C5186AE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10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866A-79AB-419D-BBAE-F563A9C8DEA9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5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3CE3-9232-402A-B30B-179DAEE8D235}" type="datetime1">
              <a:rPr lang="hu-HU" smtClean="0"/>
              <a:t>2017. 10. 29.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93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9DC5-F6C3-4C64-AA79-16DD8D011F80}" type="datetime1">
              <a:rPr lang="hu-HU" smtClean="0"/>
              <a:t>2017. 10. 29.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8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1E24-1F5A-4CBE-AEDC-68D85077FF51}" type="datetime1">
              <a:rPr lang="hu-HU" smtClean="0"/>
              <a:t>2017. 10. 29.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3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93A7-0A99-4F58-8252-CBC8E70911AE}" type="datetime1">
              <a:rPr lang="hu-HU" smtClean="0"/>
              <a:t>2017. 10. 29.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7330-F81F-4F0C-BD8F-6DBD28C2EF86}" type="datetime1">
              <a:rPr lang="hu-HU" smtClean="0"/>
              <a:t>2017. 10. 29.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14-49E7-416D-A305-18966797A093}" type="datetime1">
              <a:rPr lang="hu-HU" smtClean="0"/>
              <a:t>2017. 10. 29.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1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4A05-DA25-40F2-9C6B-C98FA31FA939}" type="datetime1">
              <a:rPr lang="hu-HU" smtClean="0"/>
              <a:t>2017. 10. 29.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7129-FFCC-4075-B639-57E36D6C8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-pah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europe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2017. Barcelona</a:t>
            </a:r>
            <a:endParaRPr lang="hu-HU" sz="4800" dirty="0"/>
          </a:p>
        </p:txBody>
      </p:sp>
      <p:pic>
        <p:nvPicPr>
          <p:cNvPr id="4" name="Kép 3" descr="http://www.tudoer.hu/images/newsletter/170422_PHAEurope_1/n001_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30287"/>
            <a:ext cx="7594600" cy="2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3300" y="3340100"/>
            <a:ext cx="2806700" cy="35433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55700" y="511175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Csabuda Eszter</a:t>
            </a:r>
          </a:p>
          <a:p>
            <a:pPr algn="ctr"/>
            <a:r>
              <a:rPr lang="hu-HU" dirty="0" smtClean="0"/>
              <a:t>Tüdőér Egylet elnöke</a:t>
            </a:r>
          </a:p>
          <a:p>
            <a:endParaRPr lang="hu-HU" dirty="0"/>
          </a:p>
          <a:p>
            <a:pPr algn="ctr"/>
            <a:r>
              <a:rPr lang="hu-HU" dirty="0" smtClean="0"/>
              <a:t>2017. Október 28. Stefánia Palota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36700" y="761155"/>
            <a:ext cx="9385300" cy="484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1/ Elnökség beszámolója az éves tevékenységről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Futó programok, projektek: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Ismeretterjesztés: PH világnap, 30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ország,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Erőforrás biztosítás: Kapcsolattartói program (20 ország), „Fehér foltok” program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Képviselet:	Tagszervezetek támogatása (írásbeli beadványok Ukrajna, Szerbia,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Macedonia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Portugália, Spanyolország Minisztériumainak)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Képviselet EU-s szinten: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Parlamentben,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 szervezetekben (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Eurordisz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EPF, EPHA, ELF, CCE, CFE, EFA, ELPA,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stb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),Európai Referenciahálózatban és különböző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 munkacsoportokban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Információ/oktatás: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Mariposa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kiadvány , honlap, Facebook,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mi PH könyvtárunk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PH-s betegek képzése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 szinten (</a:t>
            </a:r>
            <a:r>
              <a:rPr lang="hu-HU" sz="2000" cap="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Eurordis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nyári iskola (Gergely), EUDONORGAN (Dóra), EUPATI önképzési lehetőség (Pisana, </a:t>
            </a:r>
            <a:r>
              <a:rPr lang="hu-H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3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54100" y="838201"/>
            <a:ext cx="5969000" cy="3503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2/ Tagszervezeti beszámolók: </a:t>
            </a:r>
            <a:endParaRPr lang="hu-HU" sz="3600" dirty="0" smtClean="0">
              <a:solidFill>
                <a:srgbClr val="7030A0"/>
              </a:solidFill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Szerb/Horváth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Ukrajna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Olaszország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Macedonia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Bulgária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8500" y="990600"/>
            <a:ext cx="6858000" cy="4876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7900" y="1104900"/>
            <a:ext cx="989330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3/ Orvosi előadás: </a:t>
            </a:r>
            <a:r>
              <a:rPr lang="hu-HU" sz="3600" dirty="0" err="1">
                <a:solidFill>
                  <a:srgbClr val="7030A0"/>
                </a:solidFill>
              </a:rPr>
              <a:t>Pilar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Escribano</a:t>
            </a:r>
            <a:r>
              <a:rPr lang="hu-HU" sz="3600" dirty="0">
                <a:solidFill>
                  <a:srgbClr val="7030A0"/>
                </a:solidFill>
              </a:rPr>
              <a:t> kardiológus </a:t>
            </a:r>
            <a:r>
              <a:rPr lang="hu-HU" sz="3600" dirty="0" smtClean="0">
                <a:solidFill>
                  <a:srgbClr val="7030A0"/>
                </a:solidFill>
              </a:rPr>
              <a:t>prof.</a:t>
            </a:r>
            <a:endParaRPr lang="hu-HU" sz="3600" dirty="0">
              <a:solidFill>
                <a:srgbClr val="7030A0"/>
              </a:solidFill>
            </a:endParaRPr>
          </a:p>
          <a:p>
            <a:pPr marL="1257300" lvl="2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genetika vizsgálata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Kombinációs terápia, 3 gyógyszer együttes adása (Japán)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Svéd + Francia regiszterek vizsgálata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505200"/>
            <a:ext cx="3583940" cy="30607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6125" y="3152775"/>
            <a:ext cx="3060700" cy="376555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7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96900" y="558800"/>
            <a:ext cx="7988300" cy="492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4/ Gyógyszeripari cégek vezetői előadás: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Alessandro </a:t>
            </a:r>
            <a:r>
              <a:rPr lang="hu-H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Maresta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Actelion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képviseletében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új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gyógyszert fejlesztenek, amely már a 3. fázisban van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Macitentánt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gyerekekre is szeretnék kiterjeszteni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Uptravi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szelexipag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hatóanyag) </a:t>
            </a:r>
            <a:r>
              <a:rPr lang="hu-H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engedélyezése 2016. decemberében megtörtént, eddig ez az egyetlen ilyen hatóanyagú orális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gyógyszer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2020-ra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szeretnék, ha a PH egy sima krónikus betegség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úgy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látják a jelenlegi kísérletekben, hogy egyszerre 3 féle gyógyszert kellene adni a betegnek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1"/>
          <a:stretch/>
        </p:blipFill>
        <p:spPr>
          <a:xfrm>
            <a:off x="8585200" y="2400300"/>
            <a:ext cx="3187142" cy="41275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2500" y="863600"/>
            <a:ext cx="10179050" cy="2511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Stewart Turner- USA </a:t>
            </a:r>
            <a:r>
              <a:rPr lang="hu-HU" sz="3600" dirty="0" err="1">
                <a:solidFill>
                  <a:srgbClr val="7030A0"/>
                </a:solidFill>
              </a:rPr>
              <a:t>Arena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Pharmaceuticals</a:t>
            </a:r>
            <a:endParaRPr lang="hu-HU" sz="3600" dirty="0">
              <a:solidFill>
                <a:srgbClr val="7030A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termék kísérleti fejlesztésén dolgoznak,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egyik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Ralinepag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amely az intravénás infúzió helyett orális gyógyszer,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treprostinil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hatóanyagot tartalmaz, klinikai vizsgálatai jól haladnak,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2018 -</a:t>
            </a:r>
            <a:r>
              <a:rPr lang="hu-H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ban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indul a 3. fázis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7525" y="3152775"/>
            <a:ext cx="2971800" cy="40068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4050" y="3054350"/>
            <a:ext cx="2971800" cy="420370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4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63600"/>
            <a:ext cx="9410700" cy="744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7030A0"/>
                </a:solidFill>
              </a:rPr>
              <a:t>Thomas Ernst és Wolf-</a:t>
            </a:r>
            <a:r>
              <a:rPr lang="hu-HU" sz="3600" dirty="0" err="1">
                <a:solidFill>
                  <a:srgbClr val="7030A0"/>
                </a:solidFill>
              </a:rPr>
              <a:t>Dieter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Rakutt</a:t>
            </a:r>
            <a:r>
              <a:rPr lang="hu-HU" sz="3600" dirty="0">
                <a:solidFill>
                  <a:srgbClr val="7030A0"/>
                </a:solidFill>
              </a:rPr>
              <a:t> a Bayertől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inhalációs, porlasztó készüléket mutatott be,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amely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különböző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légúti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bakteriális fertőzések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kezelésére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alkalmas.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készülék telefonhoz kapcsolható,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rögzíti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adatokat, elemmel működik,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tölthető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napi 6-9 alkalommal használható a pipa, </a:t>
            </a: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Ventavis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hatóanyaggal alkalmazható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 descr="C:\Users\Eszti\Pictures\2017-09\IMG_7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5193" y="2555407"/>
            <a:ext cx="4666314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300" y="-513270"/>
            <a:ext cx="130556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3600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3600" dirty="0" err="1" smtClean="0">
                <a:solidFill>
                  <a:srgbClr val="7030A0"/>
                </a:solidFill>
              </a:rPr>
              <a:t>Kathleen</a:t>
            </a:r>
            <a:r>
              <a:rPr lang="hu-HU" altLang="hu-HU" sz="3600" dirty="0" smtClean="0">
                <a:solidFill>
                  <a:srgbClr val="7030A0"/>
                </a:solidFill>
              </a:rPr>
              <a:t> </a:t>
            </a:r>
            <a:r>
              <a:rPr lang="hu-HU" altLang="hu-HU" sz="3600" dirty="0" err="1">
                <a:solidFill>
                  <a:srgbClr val="7030A0"/>
                </a:solidFill>
              </a:rPr>
              <a:t>Sartoris</a:t>
            </a:r>
            <a:r>
              <a:rPr lang="hu-HU" altLang="hu-HU" sz="3600" dirty="0">
                <a:solidFill>
                  <a:srgbClr val="7030A0"/>
                </a:solidFill>
              </a:rPr>
              <a:t> USA </a:t>
            </a:r>
            <a:r>
              <a:rPr lang="hu-HU" altLang="hu-HU" sz="3600" dirty="0" err="1">
                <a:solidFill>
                  <a:srgbClr val="7030A0"/>
                </a:solidFill>
              </a:rPr>
              <a:t>Bellerophon</a:t>
            </a:r>
            <a:r>
              <a:rPr lang="hu-HU" altLang="hu-HU" sz="3600" dirty="0">
                <a:solidFill>
                  <a:srgbClr val="7030A0"/>
                </a:solidFill>
              </a:rPr>
              <a:t> </a:t>
            </a:r>
            <a:r>
              <a:rPr lang="hu-HU" altLang="hu-HU" sz="3600" dirty="0" err="1" smtClean="0">
                <a:solidFill>
                  <a:srgbClr val="7030A0"/>
                </a:solidFill>
              </a:rPr>
              <a:t>Therapeutics</a:t>
            </a:r>
            <a:endParaRPr lang="hu-HU" altLang="hu-HU" sz="3600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800" dirty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ter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 alkalmazhat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amely nitrog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n-monoxid (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bel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 alkalmas,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programozhat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Jelenleg 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zakban alkalmazz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klinikai 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rletek folynak az otthoni alkalmaz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rmas orrkan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 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tettek, amely lehetőv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teszi, hogy egyidejűleg oxig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 is 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legezzen a beteg. Az akkumul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 16 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műk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dik.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Kép 3" descr="http://www.bellerophon.com/wp-content/uploads/2016/12/Bellerophon_home-inopulse3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98" y="3695700"/>
            <a:ext cx="3568701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4163" y="591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4260"/>
          <a:stretch/>
        </p:blipFill>
        <p:spPr>
          <a:xfrm rot="5400000">
            <a:off x="997897" y="3448996"/>
            <a:ext cx="2355544" cy="37258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r="31482"/>
          <a:stretch/>
        </p:blipFill>
        <p:spPr>
          <a:xfrm rot="5400000">
            <a:off x="4794250" y="3409950"/>
            <a:ext cx="2590800" cy="38481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8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Eszti\Pictures\2017-09\IMG_7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7520" y="-287020"/>
            <a:ext cx="6118860" cy="7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0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1700" y="838201"/>
            <a:ext cx="9918700" cy="422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u-HU" sz="3600" dirty="0" err="1">
                <a:solidFill>
                  <a:srgbClr val="7030A0"/>
                </a:solidFill>
              </a:rPr>
              <a:t>Ilksen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Ungan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Yörük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GlaxoSmithKline</a:t>
            </a:r>
            <a:r>
              <a:rPr lang="hu-HU" sz="3600" dirty="0">
                <a:solidFill>
                  <a:srgbClr val="7030A0"/>
                </a:solidFill>
              </a:rPr>
              <a:t> UK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Beszélt egy olyan program fejlesztéséről, amely képes arra, ha beviszed hogy mennyit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ettél,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ittál, aludtál, milyen aktivitásod volt, milyen gyógyszereket vettél be, stb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akkor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rögzíti, emlékeztet arra hogy vedd be a gyógyszert, ezt az információt megoszthatod az orvosoddal is egy külön PIN kód hozzáféréssel.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hu-H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www.my-pah.com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már elérhető az interneten.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5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28700" y="1028701"/>
            <a:ext cx="9055100" cy="355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3600" dirty="0" err="1">
                <a:solidFill>
                  <a:srgbClr val="7030A0"/>
                </a:solidFill>
              </a:rPr>
              <a:t>Chandra</a:t>
            </a:r>
            <a:r>
              <a:rPr lang="hu-HU" sz="3600" dirty="0">
                <a:solidFill>
                  <a:srgbClr val="7030A0"/>
                </a:solidFill>
              </a:rPr>
              <a:t> </a:t>
            </a:r>
            <a:r>
              <a:rPr lang="hu-HU" sz="3600" dirty="0" err="1">
                <a:solidFill>
                  <a:srgbClr val="7030A0"/>
                </a:solidFill>
              </a:rPr>
              <a:t>Rao</a:t>
            </a:r>
            <a:r>
              <a:rPr lang="hu-HU" sz="3600" dirty="0">
                <a:solidFill>
                  <a:srgbClr val="7030A0"/>
                </a:solidFill>
              </a:rPr>
              <a:t>- MSD International </a:t>
            </a:r>
            <a:r>
              <a:rPr lang="hu-HU" sz="3600" dirty="0" err="1">
                <a:solidFill>
                  <a:srgbClr val="7030A0"/>
                </a:solidFill>
              </a:rPr>
              <a:t>GmBH</a:t>
            </a:r>
            <a:r>
              <a:rPr lang="hu-HU" sz="3600" dirty="0">
                <a:solidFill>
                  <a:srgbClr val="7030A0"/>
                </a:solidFill>
              </a:rPr>
              <a:t>, CH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Mintegy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országban vannak jelen.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Céljuk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PAH diagnosztizálási idő csökkentésének lehetősége, ezért olyan vizsgálatokra koncentrálnak, mint pl. a tüdő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szkennelése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szkenneléshez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szoftver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fejlesztenek. 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felnőttekre fókuszálnak.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Vizsgálják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PAH hatását betegre, családra, fent vannak a közösségi oldalakon. 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0"/>
          <a:stretch/>
        </p:blipFill>
        <p:spPr>
          <a:xfrm rot="5400000">
            <a:off x="8027459" y="3262843"/>
            <a:ext cx="2959098" cy="423121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Eszti\Documents\Tüdőér 2017\Országos Betegtalálkozó\Kull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508760"/>
            <a:ext cx="576072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1092200" y="850900"/>
            <a:ext cx="963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Elnök</a:t>
            </a:r>
            <a:r>
              <a:rPr lang="hu-HU" sz="2800" dirty="0"/>
              <a:t>:	Hans-</a:t>
            </a:r>
            <a:r>
              <a:rPr lang="hu-HU" sz="2800" dirty="0" err="1"/>
              <a:t>Dieter</a:t>
            </a:r>
            <a:r>
              <a:rPr lang="hu-HU" sz="2800" dirty="0"/>
              <a:t> </a:t>
            </a:r>
            <a:r>
              <a:rPr lang="hu-HU" sz="2800" dirty="0" err="1"/>
              <a:t>Kulla</a:t>
            </a:r>
            <a:r>
              <a:rPr lang="hu-HU" sz="2800" dirty="0"/>
              <a:t>, a németországi betegszervezet vezetője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759200" y="5499100"/>
            <a:ext cx="488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Alapítás: 2003-ban 8 ország, 10 betegszervezet</a:t>
            </a:r>
          </a:p>
          <a:p>
            <a:r>
              <a:rPr lang="hu-HU" dirty="0" smtClean="0"/>
              <a:t>Ma:	2017-ben 39 ország, 41 betegszervezet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2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828675"/>
            <a:ext cx="7802880" cy="520065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2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3500" y="1879598"/>
            <a:ext cx="6197600" cy="449579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159000" y="927100"/>
            <a:ext cx="676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Köszönöm figyelmüket! </a:t>
            </a:r>
          </a:p>
          <a:p>
            <a:pPr algn="ctr"/>
            <a:endParaRPr lang="hu-HU" sz="36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04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31900" y="1079500"/>
            <a:ext cx="9829800" cy="110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PHA </a:t>
            </a:r>
            <a:r>
              <a:rPr lang="hu-HU" sz="3600" b="1" dirty="0" err="1"/>
              <a:t>Europa</a:t>
            </a:r>
            <a:r>
              <a:rPr lang="hu-HU" sz="3600" b="1" dirty="0"/>
              <a:t> szerepe és fontossága</a:t>
            </a:r>
            <a:r>
              <a:rPr lang="hu-HU" sz="3600" dirty="0"/>
              <a:t> </a:t>
            </a:r>
            <a:r>
              <a:rPr lang="hu-HU" sz="3200" dirty="0"/>
              <a:t>(5 fő terület): </a:t>
            </a:r>
            <a:endParaRPr lang="hu-HU" sz="3200" dirty="0" smtClean="0"/>
          </a:p>
          <a:p>
            <a:endParaRPr lang="hu-HU" sz="3600" dirty="0"/>
          </a:p>
          <a:p>
            <a:pPr marL="342900" lvl="0" indent="-342900">
              <a:buFont typeface="+mj-lt"/>
              <a:buAutoNum type="arabicPeriod"/>
            </a:pPr>
            <a:r>
              <a:rPr lang="hu-HU" sz="3600" dirty="0" smtClean="0"/>
              <a:t> </a:t>
            </a:r>
            <a:r>
              <a:rPr lang="hu-HU" sz="3600" dirty="0" smtClean="0">
                <a:solidFill>
                  <a:srgbClr val="7030A0"/>
                </a:solidFill>
              </a:rPr>
              <a:t>A </a:t>
            </a:r>
            <a:r>
              <a:rPr lang="hu-HU" sz="3600" dirty="0" err="1">
                <a:solidFill>
                  <a:srgbClr val="7030A0"/>
                </a:solidFill>
              </a:rPr>
              <a:t>ph</a:t>
            </a:r>
            <a:r>
              <a:rPr lang="hu-HU" sz="3600" dirty="0">
                <a:solidFill>
                  <a:srgbClr val="7030A0"/>
                </a:solidFill>
              </a:rPr>
              <a:t> betegek érdekeinek </a:t>
            </a:r>
            <a:r>
              <a:rPr lang="hu-HU" sz="3600" dirty="0" smtClean="0">
                <a:solidFill>
                  <a:srgbClr val="7030A0"/>
                </a:solidFill>
              </a:rPr>
              <a:t>képviselete</a:t>
            </a:r>
          </a:p>
          <a:p>
            <a:pPr lvl="2"/>
            <a:r>
              <a:rPr lang="hu-HU" sz="2800" dirty="0" smtClean="0">
                <a:solidFill>
                  <a:srgbClr val="FF0000"/>
                </a:solidFill>
              </a:rPr>
              <a:t>Részvétel EU-s szintű rendezvényeken</a:t>
            </a:r>
          </a:p>
          <a:p>
            <a:pPr lvl="3"/>
            <a:r>
              <a:rPr lang="hu-HU" sz="2800" dirty="0" smtClean="0"/>
              <a:t>Európai Referencia Hálózat</a:t>
            </a:r>
          </a:p>
          <a:p>
            <a:pPr lvl="3"/>
            <a:r>
              <a:rPr lang="hu-HU" sz="2800" dirty="0" err="1" smtClean="0"/>
              <a:t>Eu</a:t>
            </a:r>
            <a:r>
              <a:rPr lang="hu-HU" sz="2800" dirty="0" smtClean="0"/>
              <a:t> </a:t>
            </a:r>
            <a:r>
              <a:rPr lang="hu-HU" sz="2800" dirty="0"/>
              <a:t>Transzplantációs Szövetség, </a:t>
            </a:r>
            <a:endParaRPr lang="hu-HU" sz="2800" dirty="0" smtClean="0"/>
          </a:p>
          <a:p>
            <a:pPr lvl="3"/>
            <a:r>
              <a:rPr lang="hu-HU" sz="2800" dirty="0" smtClean="0"/>
              <a:t>csatlakozás </a:t>
            </a:r>
            <a:r>
              <a:rPr lang="hu-HU" sz="2800" dirty="0"/>
              <a:t>az </a:t>
            </a:r>
            <a:r>
              <a:rPr lang="hu-HU" sz="2800" dirty="0" err="1"/>
              <a:t>Eudonorgan</a:t>
            </a:r>
            <a:r>
              <a:rPr lang="hu-HU" sz="2800" dirty="0"/>
              <a:t>-hoz –szervadományozás és transzplantáció-, </a:t>
            </a:r>
            <a:endParaRPr lang="hu-HU" sz="2800" dirty="0" smtClean="0"/>
          </a:p>
          <a:p>
            <a:pPr lvl="3"/>
            <a:r>
              <a:rPr lang="hu-HU" sz="2800" dirty="0" err="1" smtClean="0"/>
              <a:t>Eu</a:t>
            </a:r>
            <a:r>
              <a:rPr lang="hu-HU" sz="2800" dirty="0" smtClean="0"/>
              <a:t> </a:t>
            </a:r>
            <a:r>
              <a:rPr lang="hu-HU" sz="2800" dirty="0"/>
              <a:t>Gyógyszerügynökségben 3 alkalommal konzultáltak, </a:t>
            </a:r>
            <a:endParaRPr lang="hu-HU" sz="2800" dirty="0" smtClean="0"/>
          </a:p>
          <a:p>
            <a:pPr lvl="3"/>
            <a:r>
              <a:rPr lang="hu-HU" sz="2800" dirty="0" smtClean="0"/>
              <a:t>az </a:t>
            </a:r>
            <a:r>
              <a:rPr lang="hu-HU" sz="2800" dirty="0" err="1"/>
              <a:t>Acteliontól</a:t>
            </a:r>
            <a:r>
              <a:rPr lang="hu-HU" sz="2800" dirty="0"/>
              <a:t> a Klinikai Kísérleti Tudományos </a:t>
            </a:r>
            <a:r>
              <a:rPr lang="hu-HU" sz="2800" dirty="0" smtClean="0"/>
              <a:t>Bizottsága</a:t>
            </a:r>
            <a:r>
              <a:rPr lang="hu-HU" sz="2800" dirty="0"/>
              <a:t>, </a:t>
            </a:r>
            <a:endParaRPr lang="hu-HU" sz="2800" dirty="0" smtClean="0"/>
          </a:p>
          <a:p>
            <a:pPr lvl="3"/>
            <a:r>
              <a:rPr lang="hu-HU" sz="2800" dirty="0" smtClean="0"/>
              <a:t>együttműködés </a:t>
            </a:r>
            <a:r>
              <a:rPr lang="hu-HU" sz="2800" dirty="0"/>
              <a:t>az </a:t>
            </a:r>
            <a:r>
              <a:rPr lang="hu-HU" sz="2800" dirty="0" err="1"/>
              <a:t>Eu</a:t>
            </a:r>
            <a:r>
              <a:rPr lang="hu-HU" sz="2800" dirty="0"/>
              <a:t> Közegészségügyi Szövetséggel, </a:t>
            </a:r>
            <a:r>
              <a:rPr lang="hu-HU" sz="2800" dirty="0" err="1"/>
              <a:t>Eu</a:t>
            </a:r>
            <a:r>
              <a:rPr lang="hu-HU" sz="2800" dirty="0"/>
              <a:t> Betegfórummal, </a:t>
            </a:r>
            <a:r>
              <a:rPr lang="hu-HU" sz="2800" dirty="0" err="1"/>
              <a:t>Eurordisszal</a:t>
            </a:r>
            <a:r>
              <a:rPr lang="hu-HU" sz="2800" dirty="0"/>
              <a:t>,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 marL="342900" indent="-342900">
              <a:buFont typeface="+mj-lt"/>
              <a:buAutoNum type="arabicPeriod"/>
            </a:pPr>
            <a:endParaRPr lang="hu-HU" sz="3200" dirty="0"/>
          </a:p>
          <a:p>
            <a:pPr marL="342900" lvl="0" indent="-342900">
              <a:buFont typeface="+mj-lt"/>
              <a:buAutoNum type="arabicPeriod"/>
            </a:pPr>
            <a:endParaRPr lang="hu-HU" dirty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pPr marL="342900" lvl="0" indent="-342900">
              <a:buFont typeface="+mj-lt"/>
              <a:buAutoNum type="arabicPeriod"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 smtClean="0"/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Eszti\Pictures\2017-09\IMG_7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0900"/>
            <a:ext cx="6817360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9067800" y="1485900"/>
            <a:ext cx="2857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Juan, </a:t>
            </a:r>
          </a:p>
          <a:p>
            <a:r>
              <a:rPr lang="hu-HU" sz="2800" dirty="0" smtClean="0"/>
              <a:t>az európai betegképviseleti program vezetője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8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43100" y="698501"/>
            <a:ext cx="73152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hu-HU" sz="3600" dirty="0" smtClean="0">
                <a:solidFill>
                  <a:srgbClr val="7030A0"/>
                </a:solidFill>
              </a:rPr>
              <a:t>Európai </a:t>
            </a:r>
            <a:r>
              <a:rPr lang="hu-HU" sz="3600" dirty="0">
                <a:solidFill>
                  <a:srgbClr val="7030A0"/>
                </a:solidFill>
              </a:rPr>
              <a:t>betegszervezetek </a:t>
            </a:r>
            <a:r>
              <a:rPr lang="hu-HU" sz="3600" dirty="0" smtClean="0">
                <a:solidFill>
                  <a:srgbClr val="7030A0"/>
                </a:solidFill>
              </a:rPr>
              <a:t>összefogása</a:t>
            </a:r>
          </a:p>
          <a:p>
            <a:pPr lvl="3"/>
            <a:endParaRPr lang="hu-HU" sz="2800" dirty="0" smtClean="0"/>
          </a:p>
          <a:p>
            <a:pPr lvl="3"/>
            <a:r>
              <a:rPr lang="hu-HU" sz="2800" dirty="0" smtClean="0"/>
              <a:t>információs </a:t>
            </a:r>
            <a:r>
              <a:rPr lang="hu-HU" sz="2800" dirty="0"/>
              <a:t>anyagok, </a:t>
            </a:r>
            <a:endParaRPr lang="hu-HU" sz="2800" dirty="0" smtClean="0"/>
          </a:p>
          <a:p>
            <a:pPr lvl="3"/>
            <a:r>
              <a:rPr lang="hu-HU" sz="2800" dirty="0" smtClean="0"/>
              <a:t>honlap</a:t>
            </a:r>
            <a:r>
              <a:rPr lang="hu-HU" sz="2800" dirty="0"/>
              <a:t>, </a:t>
            </a:r>
            <a:endParaRPr lang="hu-HU" sz="2800" dirty="0" smtClean="0"/>
          </a:p>
          <a:p>
            <a:pPr lvl="3"/>
            <a:r>
              <a:rPr lang="hu-HU" sz="2800" dirty="0" smtClean="0"/>
              <a:t>hírlap</a:t>
            </a:r>
          </a:p>
          <a:p>
            <a:pPr lvl="3"/>
            <a:r>
              <a:rPr lang="hu-HU" sz="2800" dirty="0" err="1" smtClean="0"/>
              <a:t>Mariposa</a:t>
            </a:r>
            <a:r>
              <a:rPr lang="hu-HU" sz="2800" dirty="0" smtClean="0"/>
              <a:t> újság</a:t>
            </a:r>
            <a:r>
              <a:rPr lang="hu-HU" sz="2800" dirty="0"/>
              <a:t>, évente 2x jelenik meg</a:t>
            </a:r>
            <a:endParaRPr lang="hu-HU" sz="2800" dirty="0" smtClean="0"/>
          </a:p>
          <a:p>
            <a:pPr lvl="3"/>
            <a:r>
              <a:rPr lang="hu-HU" sz="2800" dirty="0" smtClean="0"/>
              <a:t>éves </a:t>
            </a:r>
            <a:r>
              <a:rPr lang="hu-HU" sz="2800" dirty="0"/>
              <a:t>PH konferencia, </a:t>
            </a:r>
            <a:endParaRPr lang="hu-HU" sz="2800" dirty="0" smtClean="0"/>
          </a:p>
          <a:p>
            <a:pPr lvl="3"/>
            <a:endParaRPr lang="hu-HU" sz="2800" dirty="0" smtClean="0"/>
          </a:p>
          <a:p>
            <a:pPr lvl="3"/>
            <a:endParaRPr lang="hu-HU" sz="2800" dirty="0"/>
          </a:p>
          <a:p>
            <a:pPr lvl="3"/>
            <a:r>
              <a:rPr lang="hu-HU" sz="2800" u="sng" dirty="0" smtClean="0">
                <a:hlinkClick r:id="rId2"/>
              </a:rPr>
              <a:t>www.pheurope.org</a:t>
            </a:r>
            <a:endParaRPr lang="hu-HU" sz="3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hu-HU" sz="3600" dirty="0" smtClean="0">
              <a:solidFill>
                <a:srgbClr val="7030A0"/>
              </a:solidFill>
            </a:endParaRPr>
          </a:p>
          <a:p>
            <a:endParaRPr lang="hu-HU" sz="3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hu-HU" sz="3600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hu-HU" sz="3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82700" y="965200"/>
            <a:ext cx="9613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hu-HU" sz="3600" dirty="0">
                <a:solidFill>
                  <a:srgbClr val="7030A0"/>
                </a:solidFill>
              </a:rPr>
              <a:t>Segítségnyújtás </a:t>
            </a:r>
            <a:r>
              <a:rPr lang="hu-HU" sz="3600" dirty="0" smtClean="0">
                <a:solidFill>
                  <a:srgbClr val="7030A0"/>
                </a:solidFill>
              </a:rPr>
              <a:t>betegszervezetek alapításához</a:t>
            </a:r>
          </a:p>
          <a:p>
            <a:pPr lvl="0"/>
            <a:endParaRPr lang="hu-HU" sz="3600" dirty="0">
              <a:solidFill>
                <a:srgbClr val="7030A0"/>
              </a:solidFill>
            </a:endParaRPr>
          </a:p>
          <a:p>
            <a:pPr lvl="6"/>
            <a:r>
              <a:rPr lang="hu-HU" sz="2800" dirty="0"/>
              <a:t>Fehér Foltok program, az elmúlt 4 évben 12 betegszervezet alapítása. </a:t>
            </a:r>
            <a:endParaRPr lang="hu-HU" sz="2800" dirty="0" smtClean="0"/>
          </a:p>
          <a:p>
            <a:pPr lvl="6"/>
            <a:r>
              <a:rPr lang="hu-HU" sz="2800" dirty="0" smtClean="0"/>
              <a:t>Nincs </a:t>
            </a:r>
            <a:r>
              <a:rPr lang="hu-HU" sz="2800" dirty="0"/>
              <a:t>betegszervezet: Albánia és Moldova</a:t>
            </a:r>
          </a:p>
          <a:p>
            <a:pPr lvl="0"/>
            <a:endParaRPr lang="hu-HU" sz="3600" dirty="0">
              <a:solidFill>
                <a:srgbClr val="7030A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8162" y="3690940"/>
            <a:ext cx="3254375" cy="28067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260600"/>
            <a:ext cx="3352800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7600" y="647700"/>
            <a:ext cx="1261900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hu-HU" sz="3600" dirty="0" smtClean="0">
                <a:solidFill>
                  <a:srgbClr val="7030A0"/>
                </a:solidFill>
              </a:rPr>
              <a:t>Információ </a:t>
            </a:r>
            <a:r>
              <a:rPr lang="hu-HU" sz="3600" dirty="0">
                <a:solidFill>
                  <a:srgbClr val="7030A0"/>
                </a:solidFill>
              </a:rPr>
              <a:t>áramlás biztosítása a tagok </a:t>
            </a:r>
            <a:r>
              <a:rPr lang="hu-HU" sz="3600" dirty="0" smtClean="0">
                <a:solidFill>
                  <a:srgbClr val="7030A0"/>
                </a:solidFill>
              </a:rPr>
              <a:t>részére</a:t>
            </a:r>
          </a:p>
          <a:p>
            <a:pPr lvl="3"/>
            <a:r>
              <a:rPr lang="hu-HU" sz="2800" dirty="0"/>
              <a:t>kapcsolattartói program 2013-tól, 22 betegszervezet </a:t>
            </a:r>
            <a:r>
              <a:rPr lang="hu-HU" sz="2800" dirty="0" smtClean="0"/>
              <a:t>részesül</a:t>
            </a:r>
          </a:p>
          <a:p>
            <a:pPr lvl="1"/>
            <a:endParaRPr lang="hu-HU" sz="2800" dirty="0"/>
          </a:p>
          <a:p>
            <a:pPr lvl="1"/>
            <a:endParaRPr lang="hu-HU" sz="2800" dirty="0" smtClean="0"/>
          </a:p>
          <a:p>
            <a:pPr marL="742950" indent="-742950">
              <a:buFont typeface="+mj-lt"/>
              <a:buAutoNum type="arabicPeriod" startAt="4"/>
            </a:pPr>
            <a:r>
              <a:rPr lang="hu-HU" sz="3600" dirty="0" smtClean="0">
                <a:solidFill>
                  <a:srgbClr val="7030A0"/>
                </a:solidFill>
              </a:rPr>
              <a:t>A </a:t>
            </a:r>
            <a:r>
              <a:rPr lang="hu-HU" sz="3600" dirty="0" err="1" smtClean="0">
                <a:solidFill>
                  <a:srgbClr val="7030A0"/>
                </a:solidFill>
              </a:rPr>
              <a:t>Ph</a:t>
            </a:r>
            <a:r>
              <a:rPr lang="hu-HU" sz="3600" dirty="0" smtClean="0">
                <a:solidFill>
                  <a:srgbClr val="7030A0"/>
                </a:solidFill>
              </a:rPr>
              <a:t> globális ismertségének növelése</a:t>
            </a:r>
          </a:p>
          <a:p>
            <a:pPr lvl="3"/>
            <a:r>
              <a:rPr lang="hu-HU" sz="2800" dirty="0"/>
              <a:t>PH Világnap, 35 </a:t>
            </a:r>
            <a:r>
              <a:rPr lang="hu-HU" sz="2800" dirty="0" err="1" smtClean="0"/>
              <a:t>Eu</a:t>
            </a:r>
            <a:r>
              <a:rPr lang="hu-HU" sz="2800" dirty="0" smtClean="0"/>
              <a:t> ország </a:t>
            </a:r>
          </a:p>
          <a:p>
            <a:pPr lvl="3"/>
            <a:r>
              <a:rPr lang="hu-HU" sz="2800" dirty="0" smtClean="0"/>
              <a:t>USA</a:t>
            </a:r>
            <a:r>
              <a:rPr lang="hu-HU" sz="2800" dirty="0"/>
              <a:t>, Kanada, Dél-Amerika, </a:t>
            </a:r>
            <a:endParaRPr lang="hu-HU" sz="2800" dirty="0" smtClean="0"/>
          </a:p>
          <a:p>
            <a:pPr lvl="3"/>
            <a:r>
              <a:rPr lang="hu-HU" sz="2800" dirty="0" smtClean="0"/>
              <a:t>Ausztrália</a:t>
            </a:r>
            <a:r>
              <a:rPr lang="hu-HU" sz="2800" dirty="0"/>
              <a:t>, </a:t>
            </a:r>
            <a:endParaRPr lang="hu-HU" sz="2800" dirty="0" smtClean="0"/>
          </a:p>
          <a:p>
            <a:pPr lvl="3"/>
            <a:r>
              <a:rPr lang="hu-HU" sz="2800" dirty="0" smtClean="0"/>
              <a:t>Ázsia </a:t>
            </a:r>
            <a:r>
              <a:rPr lang="hu-HU" sz="2800" dirty="0"/>
              <a:t>és </a:t>
            </a:r>
            <a:endParaRPr lang="hu-HU" sz="2800" dirty="0" smtClean="0"/>
          </a:p>
          <a:p>
            <a:pPr lvl="3"/>
            <a:r>
              <a:rPr lang="hu-HU" sz="2800" dirty="0" smtClean="0"/>
              <a:t>Dél-Afrika</a:t>
            </a:r>
            <a:endParaRPr lang="hu-HU" sz="2800" dirty="0"/>
          </a:p>
          <a:p>
            <a:endParaRPr lang="hu-HU" sz="36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hu-HU" sz="3600" dirty="0">
              <a:solidFill>
                <a:srgbClr val="7030A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5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30300" y="901700"/>
            <a:ext cx="78867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600" dirty="0">
                <a:solidFill>
                  <a:srgbClr val="7030A0"/>
                </a:solidFill>
              </a:rPr>
              <a:t>Az éves PH konferencia célja: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/>
              <a:t>a tagszervezetek kapcsolatának </a:t>
            </a:r>
            <a:r>
              <a:rPr lang="hu-HU" sz="2800" dirty="0" smtClean="0"/>
              <a:t>erősítése,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információ átadása,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készségek </a:t>
            </a:r>
            <a:r>
              <a:rPr lang="hu-HU" sz="2800" dirty="0"/>
              <a:t>fejlesztése. </a:t>
            </a:r>
            <a:endParaRPr lang="hu-HU" sz="2800" dirty="0" smtClean="0"/>
          </a:p>
          <a:p>
            <a:pPr lvl="2"/>
            <a:endParaRPr lang="hu-HU" sz="2800" dirty="0" smtClean="0"/>
          </a:p>
          <a:p>
            <a:pPr lvl="2"/>
            <a:r>
              <a:rPr lang="hu-HU" sz="2800" dirty="0" smtClean="0"/>
              <a:t>Kutatók</a:t>
            </a:r>
            <a:r>
              <a:rPr lang="hu-HU" sz="2800" dirty="0"/>
              <a:t>, sebészek, egészségügyi szakemberek és </a:t>
            </a:r>
            <a:r>
              <a:rPr lang="hu-HU" sz="2800" dirty="0" err="1"/>
              <a:t>Ph-val</a:t>
            </a:r>
            <a:r>
              <a:rPr lang="hu-HU" sz="2800" dirty="0"/>
              <a:t> foglalkozó gyógyszeripari vállalatok felsővezetői tartanak előadásokat.</a:t>
            </a:r>
          </a:p>
          <a:p>
            <a:pPr lvl="0"/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0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5500" y="901700"/>
            <a:ext cx="89027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7030A0"/>
                </a:solidFill>
              </a:rPr>
              <a:t>A 2017. évi éves közgyűlésen érintett témák</a:t>
            </a:r>
            <a:r>
              <a:rPr lang="hu-HU" sz="3600" dirty="0" smtClean="0">
                <a:solidFill>
                  <a:srgbClr val="7030A0"/>
                </a:solidFill>
              </a:rPr>
              <a:t>:</a:t>
            </a:r>
          </a:p>
          <a:p>
            <a:endParaRPr lang="hu-HU" sz="3600" dirty="0" smtClean="0">
              <a:solidFill>
                <a:srgbClr val="7030A0"/>
              </a:solidFill>
            </a:endParaRPr>
          </a:p>
          <a:p>
            <a:pPr lvl="2">
              <a:spcAft>
                <a:spcPts val="600"/>
              </a:spcAft>
            </a:pPr>
            <a:r>
              <a:rPr lang="hu-HU" sz="2800" dirty="0"/>
              <a:t>1/ Elnökség beszámolója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2/ Pénzügyi beszámoló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3/ Elnökség választása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4/ Tagszervezeti beszámolók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5/ Orvosi előadások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6/ Gyógyszeripari cégek előadásai</a:t>
            </a:r>
          </a:p>
          <a:p>
            <a:pPr lvl="2">
              <a:spcAft>
                <a:spcPts val="600"/>
              </a:spcAft>
            </a:pPr>
            <a:r>
              <a:rPr lang="hu-HU" sz="2800" dirty="0"/>
              <a:t>7/ Adománygyűjtési tapasztalatok</a:t>
            </a:r>
          </a:p>
          <a:p>
            <a:r>
              <a:rPr lang="hu-HU" dirty="0"/>
              <a:t> </a:t>
            </a:r>
          </a:p>
          <a:p>
            <a:endParaRPr lang="hu-HU" sz="3600" dirty="0">
              <a:solidFill>
                <a:srgbClr val="7030A0"/>
              </a:solidFill>
            </a:endParaRP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7129-FFCC-4075-B639-57E36D6C874A}" type="slidenum">
              <a:rPr lang="hu-HU" smtClean="0"/>
              <a:t>9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2095499"/>
            <a:ext cx="4673600" cy="35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694</Words>
  <Application>Microsoft Office PowerPoint</Application>
  <PresentationFormat>Szélesvásznú</PresentationFormat>
  <Paragraphs>154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</dc:title>
  <dc:creator>Windows-felhasználó</dc:creator>
  <cp:lastModifiedBy>Windows-felhasználó</cp:lastModifiedBy>
  <cp:revision>25</cp:revision>
  <dcterms:created xsi:type="dcterms:W3CDTF">2017-10-21T20:02:19Z</dcterms:created>
  <dcterms:modified xsi:type="dcterms:W3CDTF">2017-10-29T13:13:24Z</dcterms:modified>
</cp:coreProperties>
</file>