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9" r:id="rId3"/>
    <p:sldId id="259" r:id="rId4"/>
    <p:sldId id="258" r:id="rId5"/>
    <p:sldId id="257" r:id="rId6"/>
    <p:sldId id="260" r:id="rId7"/>
    <p:sldId id="268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65"/>
  </p:normalViewPr>
  <p:slideViewPr>
    <p:cSldViewPr snapToGrid="0" snapToObjects="1">
      <p:cViewPr varScale="1">
        <p:scale>
          <a:sx n="122" d="100"/>
          <a:sy n="122" d="100"/>
        </p:scale>
        <p:origin x="216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/Users/kkarlocai/Downloads/timeline.csv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 smtClean="0"/>
              <a:t>PAH </a:t>
            </a:r>
            <a:r>
              <a:rPr lang="cs-CZ" dirty="0" err="1" smtClean="0"/>
              <a:t>tudományos</a:t>
            </a:r>
            <a:r>
              <a:rPr lang="cs-CZ" dirty="0" smtClean="0"/>
              <a:t> </a:t>
            </a:r>
            <a:r>
              <a:rPr lang="cs-CZ" dirty="0" err="1" smtClean="0"/>
              <a:t>cikkek</a:t>
            </a:r>
            <a:r>
              <a:rPr lang="cs-CZ" dirty="0" smtClean="0"/>
              <a:t> 1925-2017</a:t>
            </a:r>
            <a:endParaRPr lang="cs-CZ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timeline!$K$1:$K$80</c:f>
              <c:numCache>
                <c:formatCode>General</c:formatCode>
                <c:ptCount val="80"/>
                <c:pt idx="0">
                  <c:v>1.0</c:v>
                </c:pt>
                <c:pt idx="1">
                  <c:v>1.0</c:v>
                </c:pt>
                <c:pt idx="2">
                  <c:v>2.0</c:v>
                </c:pt>
                <c:pt idx="3">
                  <c:v>1.0</c:v>
                </c:pt>
                <c:pt idx="4">
                  <c:v>3.0</c:v>
                </c:pt>
                <c:pt idx="5">
                  <c:v>1.0</c:v>
                </c:pt>
                <c:pt idx="6">
                  <c:v>13.0</c:v>
                </c:pt>
                <c:pt idx="7">
                  <c:v>2.0</c:v>
                </c:pt>
                <c:pt idx="8">
                  <c:v>17.0</c:v>
                </c:pt>
                <c:pt idx="9">
                  <c:v>45.0</c:v>
                </c:pt>
                <c:pt idx="10">
                  <c:v>86.0</c:v>
                </c:pt>
                <c:pt idx="11">
                  <c:v>94.0</c:v>
                </c:pt>
                <c:pt idx="12">
                  <c:v>81.0</c:v>
                </c:pt>
                <c:pt idx="13">
                  <c:v>81.0</c:v>
                </c:pt>
                <c:pt idx="14">
                  <c:v>71.0</c:v>
                </c:pt>
                <c:pt idx="15">
                  <c:v>98.0</c:v>
                </c:pt>
                <c:pt idx="16">
                  <c:v>125.0</c:v>
                </c:pt>
                <c:pt idx="17">
                  <c:v>16.0</c:v>
                </c:pt>
                <c:pt idx="18">
                  <c:v>147.0</c:v>
                </c:pt>
                <c:pt idx="19">
                  <c:v>124.0</c:v>
                </c:pt>
                <c:pt idx="20">
                  <c:v>131.0</c:v>
                </c:pt>
                <c:pt idx="21">
                  <c:v>176.0</c:v>
                </c:pt>
                <c:pt idx="22">
                  <c:v>256.0</c:v>
                </c:pt>
                <c:pt idx="23">
                  <c:v>398.0</c:v>
                </c:pt>
                <c:pt idx="24">
                  <c:v>244.0</c:v>
                </c:pt>
                <c:pt idx="25">
                  <c:v>222.0</c:v>
                </c:pt>
                <c:pt idx="26">
                  <c:v>277.0</c:v>
                </c:pt>
                <c:pt idx="27">
                  <c:v>281.0</c:v>
                </c:pt>
                <c:pt idx="28">
                  <c:v>325.0</c:v>
                </c:pt>
                <c:pt idx="29">
                  <c:v>314.0</c:v>
                </c:pt>
                <c:pt idx="30">
                  <c:v>341.0</c:v>
                </c:pt>
                <c:pt idx="31">
                  <c:v>35.0</c:v>
                </c:pt>
                <c:pt idx="32">
                  <c:v>298.0</c:v>
                </c:pt>
                <c:pt idx="33">
                  <c:v>32.0</c:v>
                </c:pt>
                <c:pt idx="34">
                  <c:v>329.0</c:v>
                </c:pt>
                <c:pt idx="35">
                  <c:v>354.0</c:v>
                </c:pt>
                <c:pt idx="36">
                  <c:v>332.0</c:v>
                </c:pt>
                <c:pt idx="37">
                  <c:v>329.0</c:v>
                </c:pt>
                <c:pt idx="38">
                  <c:v>381.0</c:v>
                </c:pt>
                <c:pt idx="39">
                  <c:v>435.0</c:v>
                </c:pt>
                <c:pt idx="40">
                  <c:v>426.0</c:v>
                </c:pt>
                <c:pt idx="41">
                  <c:v>438.0</c:v>
                </c:pt>
                <c:pt idx="42">
                  <c:v>502.0</c:v>
                </c:pt>
                <c:pt idx="43">
                  <c:v>571.0</c:v>
                </c:pt>
                <c:pt idx="44">
                  <c:v>569.0</c:v>
                </c:pt>
                <c:pt idx="45">
                  <c:v>59.0</c:v>
                </c:pt>
                <c:pt idx="46">
                  <c:v>575.0</c:v>
                </c:pt>
                <c:pt idx="47">
                  <c:v>641.0</c:v>
                </c:pt>
                <c:pt idx="48">
                  <c:v>758.0</c:v>
                </c:pt>
                <c:pt idx="49">
                  <c:v>707.0</c:v>
                </c:pt>
                <c:pt idx="50">
                  <c:v>778.0</c:v>
                </c:pt>
                <c:pt idx="51">
                  <c:v>726.0</c:v>
                </c:pt>
                <c:pt idx="52">
                  <c:v>786.0</c:v>
                </c:pt>
                <c:pt idx="53">
                  <c:v>784.0</c:v>
                </c:pt>
                <c:pt idx="54">
                  <c:v>885.0</c:v>
                </c:pt>
                <c:pt idx="55">
                  <c:v>88.0</c:v>
                </c:pt>
                <c:pt idx="56">
                  <c:v>934.0</c:v>
                </c:pt>
                <c:pt idx="57">
                  <c:v>998.0</c:v>
                </c:pt>
                <c:pt idx="58">
                  <c:v>964.0</c:v>
                </c:pt>
                <c:pt idx="59">
                  <c:v>975.0</c:v>
                </c:pt>
                <c:pt idx="60">
                  <c:v>1097.0</c:v>
                </c:pt>
                <c:pt idx="61">
                  <c:v>1058.0</c:v>
                </c:pt>
                <c:pt idx="62">
                  <c:v>1111.0</c:v>
                </c:pt>
                <c:pt idx="63">
                  <c:v>132.0</c:v>
                </c:pt>
                <c:pt idx="64">
                  <c:v>149.0</c:v>
                </c:pt>
                <c:pt idx="65">
                  <c:v>1553.0</c:v>
                </c:pt>
                <c:pt idx="66">
                  <c:v>1672.0</c:v>
                </c:pt>
                <c:pt idx="67">
                  <c:v>1727.0</c:v>
                </c:pt>
                <c:pt idx="68">
                  <c:v>1872.0</c:v>
                </c:pt>
                <c:pt idx="69">
                  <c:v>208.0</c:v>
                </c:pt>
                <c:pt idx="70">
                  <c:v>2146.0</c:v>
                </c:pt>
                <c:pt idx="71">
                  <c:v>2384.0</c:v>
                </c:pt>
                <c:pt idx="72">
                  <c:v>2691.0</c:v>
                </c:pt>
                <c:pt idx="73">
                  <c:v>2922.0</c:v>
                </c:pt>
                <c:pt idx="74">
                  <c:v>2948.0</c:v>
                </c:pt>
                <c:pt idx="75">
                  <c:v>319.0</c:v>
                </c:pt>
                <c:pt idx="76">
                  <c:v>2979.0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5697584"/>
        <c:axId val="2125797616"/>
      </c:barChart>
      <c:catAx>
        <c:axId val="2125697584"/>
        <c:scaling>
          <c:orientation val="minMax"/>
        </c:scaling>
        <c:delete val="1"/>
        <c:axPos val="b"/>
        <c:majorTickMark val="none"/>
        <c:minorTickMark val="none"/>
        <c:tickLblPos val="nextTo"/>
        <c:crossAx val="2125797616"/>
        <c:crosses val="autoZero"/>
        <c:auto val="1"/>
        <c:lblAlgn val="ctr"/>
        <c:lblOffset val="100"/>
        <c:noMultiLvlLbl val="0"/>
      </c:catAx>
      <c:valAx>
        <c:axId val="2125797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125697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219BA-E44A-7F4B-9798-36E8C4E935F7}" type="datetimeFigureOut">
              <a:rPr lang="hu-HU" smtClean="0"/>
              <a:t>2017. 10. 26.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7F99-8CFE-7944-93C9-E326546595B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219BA-E44A-7F4B-9798-36E8C4E935F7}" type="datetimeFigureOut">
              <a:rPr lang="hu-HU" smtClean="0"/>
              <a:t>2017. 10. 26.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7F99-8CFE-7944-93C9-E326546595B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219BA-E44A-7F4B-9798-36E8C4E935F7}" type="datetimeFigureOut">
              <a:rPr lang="hu-HU" smtClean="0"/>
              <a:t>2017. 10. 26.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7F99-8CFE-7944-93C9-E326546595B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219BA-E44A-7F4B-9798-36E8C4E935F7}" type="datetimeFigureOut">
              <a:rPr lang="hu-HU" smtClean="0"/>
              <a:t>2017. 10. 26.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7F99-8CFE-7944-93C9-E326546595B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219BA-E44A-7F4B-9798-36E8C4E935F7}" type="datetimeFigureOut">
              <a:rPr lang="hu-HU" smtClean="0"/>
              <a:t>2017. 10. 26.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7F99-8CFE-7944-93C9-E326546595B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219BA-E44A-7F4B-9798-36E8C4E935F7}" type="datetimeFigureOut">
              <a:rPr lang="hu-HU" smtClean="0"/>
              <a:t>2017. 10. 26.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7F99-8CFE-7944-93C9-E326546595B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219BA-E44A-7F4B-9798-36E8C4E935F7}" type="datetimeFigureOut">
              <a:rPr lang="hu-HU" smtClean="0"/>
              <a:t>2017. 10. 26.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7F99-8CFE-7944-93C9-E326546595B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219BA-E44A-7F4B-9798-36E8C4E935F7}" type="datetimeFigureOut">
              <a:rPr lang="hu-HU" smtClean="0"/>
              <a:t>2017. 10. 26.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7F99-8CFE-7944-93C9-E326546595B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219BA-E44A-7F4B-9798-36E8C4E935F7}" type="datetimeFigureOut">
              <a:rPr lang="hu-HU" smtClean="0"/>
              <a:t>2017. 10. 26.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7F99-8CFE-7944-93C9-E326546595B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219BA-E44A-7F4B-9798-36E8C4E935F7}" type="datetimeFigureOut">
              <a:rPr lang="hu-HU" smtClean="0"/>
              <a:t>2017. 10. 26.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7F99-8CFE-7944-93C9-E326546595B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Húzzon egy képet a helyőrzőre vagy kattintson az ikonra a hozzáadáshoz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219BA-E44A-7F4B-9798-36E8C4E935F7}" type="datetimeFigureOut">
              <a:rPr lang="hu-HU" smtClean="0"/>
              <a:t>2017. 10. 26.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7F99-8CFE-7944-93C9-E326546595B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219BA-E44A-7F4B-9798-36E8C4E935F7}" type="datetimeFigureOut">
              <a:rPr lang="hu-HU" smtClean="0"/>
              <a:t>2017. 10. 26.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27F99-8CFE-7944-93C9-E326546595B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87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79231" y="376128"/>
            <a:ext cx="7772400" cy="2387600"/>
          </a:xfrm>
        </p:spPr>
        <p:txBody>
          <a:bodyPr/>
          <a:lstStyle/>
          <a:p>
            <a:r>
              <a:rPr lang="hu-HU" dirty="0" smtClean="0"/>
              <a:t>Új PAH kezelési lehetőségek - horizont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44862" cy="2273245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Karlócai Kristóf</a:t>
            </a:r>
          </a:p>
          <a:p>
            <a:r>
              <a:rPr lang="hu-HU" dirty="0" smtClean="0"/>
              <a:t>Semmelweis Egyetem</a:t>
            </a:r>
          </a:p>
          <a:p>
            <a:r>
              <a:rPr lang="hu-HU" dirty="0" smtClean="0"/>
              <a:t>PAH centrum</a:t>
            </a:r>
          </a:p>
          <a:p>
            <a:endParaRPr lang="hu-HU" dirty="0" smtClean="0"/>
          </a:p>
          <a:p>
            <a:r>
              <a:rPr lang="hu-HU" dirty="0" smtClean="0"/>
              <a:t>PAH Országos Betegtalálkozó</a:t>
            </a:r>
          </a:p>
          <a:p>
            <a:r>
              <a:rPr lang="hu-HU" dirty="0" smtClean="0"/>
              <a:t>2017. október 28. Stefánia Palota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26102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Epesav receptor </a:t>
            </a:r>
            <a:r>
              <a:rPr lang="hu-HU" dirty="0" err="1" smtClean="0"/>
              <a:t>agonista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Gyulladás csökkentő</a:t>
            </a:r>
          </a:p>
          <a:p>
            <a:r>
              <a:rPr lang="hu-HU" dirty="0" err="1" smtClean="0"/>
              <a:t>Érújraképződést</a:t>
            </a:r>
            <a:r>
              <a:rPr lang="hu-HU" dirty="0" smtClean="0"/>
              <a:t> segítő</a:t>
            </a:r>
          </a:p>
          <a:p>
            <a:r>
              <a:rPr lang="hu-HU" dirty="0" err="1" smtClean="0"/>
              <a:t>Fibrotizálódást</a:t>
            </a:r>
            <a:r>
              <a:rPr lang="hu-HU" dirty="0" smtClean="0"/>
              <a:t> csökkentő</a:t>
            </a:r>
          </a:p>
          <a:p>
            <a:r>
              <a:rPr lang="hu-HU" dirty="0" smtClean="0"/>
              <a:t>10 év?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3720663" y="6488668"/>
            <a:ext cx="4989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/>
              <a:t>Comeglio</a:t>
            </a:r>
            <a:r>
              <a:rPr lang="hu-HU" dirty="0" smtClean="0"/>
              <a:t> et </a:t>
            </a:r>
            <a:r>
              <a:rPr lang="hu-HU" dirty="0" err="1" smtClean="0"/>
              <a:t>al</a:t>
            </a:r>
            <a:r>
              <a:rPr lang="hu-HU" dirty="0" smtClean="0"/>
              <a:t>, </a:t>
            </a:r>
            <a:r>
              <a:rPr lang="hu-HU" dirty="0" err="1" smtClean="0"/>
              <a:t>Expert</a:t>
            </a:r>
            <a:r>
              <a:rPr lang="hu-HU" dirty="0" smtClean="0"/>
              <a:t> </a:t>
            </a:r>
            <a:r>
              <a:rPr lang="hu-HU" dirty="0" err="1" smtClean="0"/>
              <a:t>Opin</a:t>
            </a:r>
            <a:r>
              <a:rPr lang="hu-HU" dirty="0" smtClean="0"/>
              <a:t> </a:t>
            </a:r>
            <a:r>
              <a:rPr lang="hu-HU" dirty="0" err="1" smtClean="0"/>
              <a:t>Investig</a:t>
            </a:r>
            <a:r>
              <a:rPr lang="hu-HU" dirty="0" smtClean="0"/>
              <a:t> </a:t>
            </a:r>
            <a:r>
              <a:rPr lang="hu-HU" dirty="0" err="1" smtClean="0"/>
              <a:t>Drugs</a:t>
            </a:r>
            <a:r>
              <a:rPr lang="hu-HU" dirty="0" smtClean="0"/>
              <a:t> 2017 </a:t>
            </a:r>
            <a:r>
              <a:rPr lang="hu-HU" dirty="0" err="1" smtClean="0"/>
              <a:t>okt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54851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Rizikó és prognózis PAH-</a:t>
            </a:r>
            <a:r>
              <a:rPr lang="hu-HU" dirty="0" err="1" smtClean="0"/>
              <a:t>ban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9647"/>
            <a:ext cx="7872248" cy="5024158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5620262" y="6343805"/>
            <a:ext cx="2895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/>
              <a:t>Boucly</a:t>
            </a:r>
            <a:r>
              <a:rPr lang="hu-HU" dirty="0" smtClean="0"/>
              <a:t> et </a:t>
            </a:r>
            <a:r>
              <a:rPr lang="hu-HU" dirty="0" err="1" smtClean="0"/>
              <a:t>al</a:t>
            </a:r>
            <a:r>
              <a:rPr lang="hu-HU" dirty="0" smtClean="0"/>
              <a:t>, </a:t>
            </a:r>
            <a:r>
              <a:rPr lang="hu-HU" dirty="0" err="1" smtClean="0"/>
              <a:t>Eur</a:t>
            </a:r>
            <a:r>
              <a:rPr lang="hu-HU" dirty="0" smtClean="0"/>
              <a:t> </a:t>
            </a:r>
            <a:r>
              <a:rPr lang="hu-HU" dirty="0" err="1" smtClean="0"/>
              <a:t>Resp</a:t>
            </a:r>
            <a:r>
              <a:rPr lang="hu-HU" dirty="0" smtClean="0"/>
              <a:t> J 2017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5627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Rizikó és prognózis PAH-</a:t>
            </a:r>
            <a:r>
              <a:rPr lang="hu-HU" dirty="0" err="1"/>
              <a:t>ban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5906814" y="1825625"/>
            <a:ext cx="3058510" cy="4259865"/>
          </a:xfrm>
        </p:spPr>
        <p:txBody>
          <a:bodyPr/>
          <a:lstStyle/>
          <a:p>
            <a:r>
              <a:rPr lang="hu-HU" dirty="0" smtClean="0"/>
              <a:t>FC I-II</a:t>
            </a:r>
          </a:p>
          <a:p>
            <a:r>
              <a:rPr lang="hu-HU" dirty="0" smtClean="0"/>
              <a:t>6MWD &gt; 440 m</a:t>
            </a:r>
          </a:p>
          <a:p>
            <a:r>
              <a:rPr lang="hu-HU" dirty="0" smtClean="0"/>
              <a:t>RA &lt; 8 Hgmm</a:t>
            </a:r>
          </a:p>
          <a:p>
            <a:r>
              <a:rPr lang="hu-HU" dirty="0" smtClean="0"/>
              <a:t>CI &gt; 2,5 l/min</a:t>
            </a:r>
            <a:endParaRPr lang="hu-HU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986454"/>
            <a:ext cx="5088384" cy="4377559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5620262" y="6343805"/>
            <a:ext cx="2895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/>
              <a:t>Boucly</a:t>
            </a:r>
            <a:r>
              <a:rPr lang="hu-HU" dirty="0" smtClean="0"/>
              <a:t> et </a:t>
            </a:r>
            <a:r>
              <a:rPr lang="hu-HU" dirty="0" err="1" smtClean="0"/>
              <a:t>al</a:t>
            </a:r>
            <a:r>
              <a:rPr lang="hu-HU" dirty="0" smtClean="0"/>
              <a:t>, </a:t>
            </a:r>
            <a:r>
              <a:rPr lang="hu-HU" dirty="0" err="1" smtClean="0"/>
              <a:t>Eur</a:t>
            </a:r>
            <a:r>
              <a:rPr lang="hu-HU" dirty="0" smtClean="0"/>
              <a:t> </a:t>
            </a:r>
            <a:r>
              <a:rPr lang="hu-HU" dirty="0" err="1" smtClean="0"/>
              <a:t>Resp</a:t>
            </a:r>
            <a:r>
              <a:rPr lang="hu-HU" dirty="0" smtClean="0"/>
              <a:t> J 2017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48618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6695685" y="175940"/>
            <a:ext cx="2448315" cy="2787977"/>
          </a:xfrm>
        </p:spPr>
        <p:txBody>
          <a:bodyPr/>
          <a:lstStyle/>
          <a:p>
            <a:r>
              <a:rPr lang="hu-HU" dirty="0"/>
              <a:t>Rizikó és prognózis PAH-</a:t>
            </a:r>
            <a:r>
              <a:rPr lang="hu-HU" dirty="0" err="1"/>
              <a:t>ban</a:t>
            </a: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76" y="0"/>
            <a:ext cx="6517008" cy="3191203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60" y="3191204"/>
            <a:ext cx="6437323" cy="3120446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3072102" y="-11981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mtClean="0"/>
              <a:t>Kiindulás</a:t>
            </a:r>
            <a:endParaRPr lang="hu-HU"/>
          </a:p>
        </p:txBody>
      </p:sp>
      <p:sp>
        <p:nvSpPr>
          <p:cNvPr id="8" name="Szövegdoboz 7"/>
          <p:cNvSpPr txBox="1"/>
          <p:nvPr/>
        </p:nvSpPr>
        <p:spPr>
          <a:xfrm>
            <a:off x="2922455" y="3122150"/>
            <a:ext cx="154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1 éves kontroll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5620262" y="6343805"/>
            <a:ext cx="2895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/>
              <a:t>Boucly</a:t>
            </a:r>
            <a:r>
              <a:rPr lang="hu-HU" dirty="0" smtClean="0"/>
              <a:t> et </a:t>
            </a:r>
            <a:r>
              <a:rPr lang="hu-HU" dirty="0" err="1" smtClean="0"/>
              <a:t>al</a:t>
            </a:r>
            <a:r>
              <a:rPr lang="hu-HU" dirty="0" smtClean="0"/>
              <a:t>, </a:t>
            </a:r>
            <a:r>
              <a:rPr lang="hu-HU" dirty="0" err="1" smtClean="0"/>
              <a:t>Eur</a:t>
            </a:r>
            <a:r>
              <a:rPr lang="hu-HU" dirty="0" smtClean="0"/>
              <a:t> </a:t>
            </a:r>
            <a:r>
              <a:rPr lang="hu-HU" dirty="0" err="1" smtClean="0"/>
              <a:t>Resp</a:t>
            </a:r>
            <a:r>
              <a:rPr lang="hu-HU" dirty="0" smtClean="0"/>
              <a:t> J 2017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89725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Mai összes kezelés hatása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Túlélés 2.7-ről 7.5 évre nőtt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0647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„Hagyományos” PAH kezelés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684830"/>
          </a:xfrm>
        </p:spPr>
        <p:txBody>
          <a:bodyPr/>
          <a:lstStyle/>
          <a:p>
            <a:r>
              <a:rPr lang="hu-HU" dirty="0" smtClean="0"/>
              <a:t>3 fő csoportba tartoznak a gyógyszerek</a:t>
            </a:r>
          </a:p>
          <a:p>
            <a:r>
              <a:rPr lang="en-US" dirty="0" smtClean="0"/>
              <a:t>S</a:t>
            </a:r>
            <a:r>
              <a:rPr lang="hu-HU" dirty="0" smtClean="0"/>
              <a:t>ok kutatás</a:t>
            </a:r>
          </a:p>
          <a:p>
            <a:r>
              <a:rPr lang="en-US" dirty="0" smtClean="0"/>
              <a:t>C</a:t>
            </a:r>
            <a:r>
              <a:rPr lang="hu-HU" dirty="0" err="1" smtClean="0"/>
              <a:t>sak</a:t>
            </a:r>
            <a:r>
              <a:rPr lang="hu-HU" dirty="0" smtClean="0"/>
              <a:t> jó forrásból </a:t>
            </a:r>
            <a:r>
              <a:rPr lang="mr-IN" dirty="0" smtClean="0"/>
              <a:t>–</a:t>
            </a:r>
            <a:r>
              <a:rPr lang="hu-HU" dirty="0" smtClean="0"/>
              <a:t> média sokszor megtévesztő</a:t>
            </a:r>
          </a:p>
          <a:p>
            <a:endParaRPr lang="hu-HU" dirty="0"/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283045"/>
              </p:ext>
            </p:extLst>
          </p:nvPr>
        </p:nvGraphicFramePr>
        <p:xfrm>
          <a:off x="467710" y="364539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366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PDGF </a:t>
            </a:r>
            <a:r>
              <a:rPr lang="en-US" b="1" dirty="0" smtClean="0"/>
              <a:t>receptor </a:t>
            </a:r>
            <a:r>
              <a:rPr lang="en-US" b="1" dirty="0" err="1" smtClean="0"/>
              <a:t>gátló</a:t>
            </a:r>
            <a:r>
              <a:rPr lang="en-US" b="1" dirty="0"/>
              <a:t/>
            </a:r>
            <a:br>
              <a:rPr lang="en-US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Imatinib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korábbi</a:t>
            </a:r>
            <a:r>
              <a:rPr lang="en-US" dirty="0" smtClean="0"/>
              <a:t> </a:t>
            </a:r>
            <a:r>
              <a:rPr lang="en-US" dirty="0" err="1" smtClean="0"/>
              <a:t>vizsgálat</a:t>
            </a:r>
            <a:endParaRPr lang="en-US" dirty="0" smtClean="0"/>
          </a:p>
          <a:p>
            <a:pPr lvl="1"/>
            <a:r>
              <a:rPr lang="en-US" dirty="0" err="1" smtClean="0"/>
              <a:t>Hatékony</a:t>
            </a:r>
            <a:r>
              <a:rPr lang="en-US" dirty="0" smtClean="0"/>
              <a:t>, de </a:t>
            </a:r>
            <a:r>
              <a:rPr lang="en-US" dirty="0" err="1" smtClean="0"/>
              <a:t>sok</a:t>
            </a:r>
            <a:r>
              <a:rPr lang="en-US" dirty="0" smtClean="0"/>
              <a:t> </a:t>
            </a:r>
            <a:r>
              <a:rPr lang="en-US" dirty="0" err="1" smtClean="0"/>
              <a:t>mellékhatás</a:t>
            </a:r>
            <a:endParaRPr lang="en-US" dirty="0" smtClean="0"/>
          </a:p>
          <a:p>
            <a:r>
              <a:rPr lang="hu-HU" dirty="0" err="1" smtClean="0"/>
              <a:t>Pulmokine</a:t>
            </a:r>
            <a:r>
              <a:rPr lang="hu-HU" dirty="0" smtClean="0"/>
              <a:t> - új </a:t>
            </a:r>
            <a:r>
              <a:rPr lang="hu-HU" dirty="0" err="1" smtClean="0"/>
              <a:t>inhalatív</a:t>
            </a:r>
            <a:r>
              <a:rPr lang="hu-HU" dirty="0" smtClean="0"/>
              <a:t> PDGF receptor gátló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262759" y="6064469"/>
            <a:ext cx="3057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(</a:t>
            </a:r>
            <a:r>
              <a:rPr lang="hu-HU" dirty="0" err="1" smtClean="0"/>
              <a:t>Platelet</a:t>
            </a:r>
            <a:r>
              <a:rPr lang="hu-HU" dirty="0" smtClean="0"/>
              <a:t> </a:t>
            </a:r>
            <a:r>
              <a:rPr lang="hu-HU" dirty="0" err="1" smtClean="0"/>
              <a:t>Derived</a:t>
            </a:r>
            <a:r>
              <a:rPr lang="hu-HU" dirty="0" smtClean="0"/>
              <a:t> </a:t>
            </a:r>
            <a:r>
              <a:rPr lang="hu-HU" dirty="0" err="1" smtClean="0"/>
              <a:t>Groth</a:t>
            </a:r>
            <a:r>
              <a:rPr lang="hu-HU" dirty="0" smtClean="0"/>
              <a:t> </a:t>
            </a:r>
            <a:r>
              <a:rPr lang="hu-HU" dirty="0" err="1" smtClean="0"/>
              <a:t>Factor</a:t>
            </a:r>
            <a:r>
              <a:rPr lang="hu-HU" dirty="0" smtClean="0"/>
              <a:t>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97952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bellerophon.com/wp-content/uploads/2016/12/INO_Dialate_d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22"/>
          <a:stretch/>
        </p:blipFill>
        <p:spPr bwMode="auto">
          <a:xfrm>
            <a:off x="204962" y="4157823"/>
            <a:ext cx="4829493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bellerophon.com/wp-content/uploads/2016/12/WithAllText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14"/>
          <a:stretch/>
        </p:blipFill>
        <p:spPr bwMode="auto">
          <a:xfrm>
            <a:off x="5034455" y="3019743"/>
            <a:ext cx="3867807" cy="3631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NO inhaláció hatása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857155"/>
            <a:ext cx="7886700" cy="4351338"/>
          </a:xfrm>
        </p:spPr>
        <p:txBody>
          <a:bodyPr/>
          <a:lstStyle/>
          <a:p>
            <a:r>
              <a:rPr lang="hu-HU" dirty="0" smtClean="0"/>
              <a:t>Hatékony tüdőér tágító</a:t>
            </a:r>
          </a:p>
          <a:p>
            <a:r>
              <a:rPr lang="hu-HU" dirty="0" smtClean="0"/>
              <a:t>Ott hat, ahol az tüdőérbetegség kialakul</a:t>
            </a:r>
          </a:p>
          <a:p>
            <a:r>
              <a:rPr lang="hu-HU" dirty="0" smtClean="0"/>
              <a:t>Alkalmazkodik a körülményekhez és a légzési mintázathoz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46772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ellerophon.com/wp-content/uploads/2015/01/produc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434" y="2039007"/>
            <a:ext cx="8315325" cy="435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893379" y="935421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/>
              <a:t>INOpulse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49028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Prosztaciklin</a:t>
            </a:r>
            <a:r>
              <a:rPr lang="hu-HU" dirty="0" smtClean="0"/>
              <a:t> receptor </a:t>
            </a:r>
            <a:r>
              <a:rPr lang="hu-HU" dirty="0" err="1" smtClean="0"/>
              <a:t>agonista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hu-HU" dirty="0" err="1" smtClean="0"/>
              <a:t>elexipag</a:t>
            </a:r>
            <a:endParaRPr lang="hu-HU" dirty="0" smtClean="0"/>
          </a:p>
          <a:p>
            <a:r>
              <a:rPr lang="en-US" dirty="0" smtClean="0"/>
              <a:t>E</a:t>
            </a:r>
            <a:r>
              <a:rPr lang="hu-HU" dirty="0" err="1" smtClean="0"/>
              <a:t>lső</a:t>
            </a:r>
            <a:r>
              <a:rPr lang="hu-HU" dirty="0" smtClean="0"/>
              <a:t> ilyen gyógyszer</a:t>
            </a:r>
          </a:p>
          <a:p>
            <a:r>
              <a:rPr lang="hu-HU" dirty="0" smtClean="0"/>
              <a:t>Fázis II és Fázis III vizsgálat</a:t>
            </a:r>
          </a:p>
          <a:p>
            <a:r>
              <a:rPr lang="hu-HU" dirty="0" err="1" smtClean="0"/>
              <a:t>Prosztaciklin</a:t>
            </a:r>
            <a:r>
              <a:rPr lang="hu-HU" dirty="0" smtClean="0"/>
              <a:t>-szerű hatás</a:t>
            </a:r>
          </a:p>
          <a:p>
            <a:r>
              <a:rPr lang="hu-HU" dirty="0" smtClean="0"/>
              <a:t>Mégis tabletta</a:t>
            </a:r>
          </a:p>
          <a:p>
            <a:r>
              <a:rPr lang="hu-HU" dirty="0" smtClean="0"/>
              <a:t>Fokozatos feltitrálás 2x200 </a:t>
            </a:r>
            <a:r>
              <a:rPr lang="hu-HU" dirty="0" err="1" smtClean="0"/>
              <a:t>ug-ról</a:t>
            </a:r>
            <a:r>
              <a:rPr lang="hu-HU" dirty="0" smtClean="0"/>
              <a:t> </a:t>
            </a:r>
            <a:r>
              <a:rPr lang="hu-HU" dirty="0" err="1" smtClean="0"/>
              <a:t>max</a:t>
            </a:r>
            <a:r>
              <a:rPr lang="hu-HU" dirty="0" smtClean="0"/>
              <a:t> 2x1600 </a:t>
            </a:r>
            <a:r>
              <a:rPr lang="hu-HU" dirty="0" err="1" smtClean="0"/>
              <a:t>ug-ra</a:t>
            </a:r>
            <a:endParaRPr lang="hu-HU" dirty="0" smtClean="0"/>
          </a:p>
          <a:p>
            <a:r>
              <a:rPr lang="en-US" dirty="0" smtClean="0"/>
              <a:t>T</a:t>
            </a:r>
            <a:r>
              <a:rPr lang="hu-HU" dirty="0" err="1" smtClean="0"/>
              <a:t>ipikus</a:t>
            </a:r>
            <a:r>
              <a:rPr lang="hu-HU" dirty="0" smtClean="0"/>
              <a:t> </a:t>
            </a:r>
            <a:r>
              <a:rPr lang="hu-HU" dirty="0" err="1" smtClean="0"/>
              <a:t>prosztaciklin</a:t>
            </a:r>
            <a:r>
              <a:rPr lang="hu-HU" dirty="0" smtClean="0"/>
              <a:t> mellékhatások</a:t>
            </a:r>
          </a:p>
          <a:p>
            <a:pPr lvl="1"/>
            <a:r>
              <a:rPr lang="en-US" dirty="0" smtClean="0"/>
              <a:t>F</a:t>
            </a:r>
            <a:r>
              <a:rPr lang="hu-HU" dirty="0" err="1" smtClean="0"/>
              <a:t>ejfájás</a:t>
            </a:r>
            <a:r>
              <a:rPr lang="hu-HU" dirty="0" smtClean="0"/>
              <a:t>, hasmenés, </a:t>
            </a:r>
            <a:r>
              <a:rPr lang="hu-HU" dirty="0" err="1" smtClean="0"/>
              <a:t>hényinger</a:t>
            </a:r>
            <a:r>
              <a:rPr lang="hu-HU" dirty="0" smtClean="0"/>
              <a:t>, rágóízületi fájdalmak, végtagfájdalom, izomfájdalom, orr-torok gyulladás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1532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Prosztaciklin</a:t>
            </a:r>
            <a:r>
              <a:rPr lang="hu-HU" dirty="0"/>
              <a:t> receptor </a:t>
            </a:r>
            <a:r>
              <a:rPr lang="hu-HU" dirty="0" err="1"/>
              <a:t>agonista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Ralinepag</a:t>
            </a:r>
            <a:endParaRPr lang="hu-HU" dirty="0" smtClean="0"/>
          </a:p>
          <a:p>
            <a:r>
              <a:rPr lang="hu-HU" dirty="0" smtClean="0"/>
              <a:t>Fázis II vizsgálat</a:t>
            </a:r>
          </a:p>
          <a:p>
            <a:r>
              <a:rPr lang="hu-HU" dirty="0" smtClean="0"/>
              <a:t>PVR és 6MWD pozitív</a:t>
            </a:r>
          </a:p>
          <a:p>
            <a:r>
              <a:rPr lang="hu-HU" dirty="0" err="1" smtClean="0"/>
              <a:t>Prosztaciklin</a:t>
            </a:r>
            <a:r>
              <a:rPr lang="hu-HU" dirty="0" smtClean="0"/>
              <a:t> szerű hatás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29396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Őssejtkezelés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Elvben a </a:t>
            </a:r>
            <a:r>
              <a:rPr lang="hu-HU" dirty="0" err="1" smtClean="0"/>
              <a:t>tüdőerek</a:t>
            </a:r>
            <a:r>
              <a:rPr lang="hu-HU" dirty="0" smtClean="0"/>
              <a:t> belső rétegének (</a:t>
            </a:r>
            <a:r>
              <a:rPr lang="hu-HU" dirty="0" err="1" smtClean="0"/>
              <a:t>endothelium</a:t>
            </a:r>
            <a:r>
              <a:rPr lang="hu-HU" dirty="0" smtClean="0"/>
              <a:t>) megjavítását végezhetik </a:t>
            </a:r>
            <a:r>
              <a:rPr lang="hu-HU" dirty="0" err="1" smtClean="0"/>
              <a:t>progenitor</a:t>
            </a:r>
            <a:r>
              <a:rPr lang="hu-HU" dirty="0" smtClean="0"/>
              <a:t> sejtek</a:t>
            </a:r>
          </a:p>
          <a:p>
            <a:r>
              <a:rPr lang="hu-HU" dirty="0" smtClean="0"/>
              <a:t>Állatkísérletekben mesterséges PAH-t az </a:t>
            </a:r>
            <a:r>
              <a:rPr lang="hu-HU" dirty="0" err="1" smtClean="0"/>
              <a:t>endothelialis</a:t>
            </a:r>
            <a:r>
              <a:rPr lang="hu-HU" dirty="0" smtClean="0"/>
              <a:t> őssejtek kivédik</a:t>
            </a:r>
          </a:p>
          <a:p>
            <a:r>
              <a:rPr lang="hu-HU" dirty="0" smtClean="0"/>
              <a:t>Klinikai eredmények szinte nincsenek</a:t>
            </a:r>
          </a:p>
          <a:p>
            <a:r>
              <a:rPr lang="hu-HU" dirty="0" smtClean="0"/>
              <a:t>Őssejtkezelés csak klinikai vizsgálat keretében elfogadható</a:t>
            </a:r>
          </a:p>
          <a:p>
            <a:r>
              <a:rPr lang="hu-HU" dirty="0" smtClean="0"/>
              <a:t>Bizonyos országok és cégek gátlástalanok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95909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Natriuretikus</a:t>
            </a:r>
            <a:r>
              <a:rPr lang="hu-HU" dirty="0" smtClean="0"/>
              <a:t> </a:t>
            </a:r>
            <a:r>
              <a:rPr lang="hu-HU" dirty="0" err="1" smtClean="0"/>
              <a:t>peptid</a:t>
            </a:r>
            <a:r>
              <a:rPr lang="hu-HU" dirty="0" smtClean="0"/>
              <a:t> </a:t>
            </a:r>
            <a:r>
              <a:rPr lang="hu-HU" dirty="0" err="1" smtClean="0"/>
              <a:t>clearance</a:t>
            </a:r>
            <a:r>
              <a:rPr lang="hu-HU" dirty="0" smtClean="0"/>
              <a:t> receptor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Egér kísérlet</a:t>
            </a:r>
          </a:p>
          <a:p>
            <a:r>
              <a:rPr lang="hu-HU" dirty="0" smtClean="0"/>
              <a:t>Amelyik egérnek hiányzik ez a receptora, az súlyos PAH-t kap</a:t>
            </a:r>
          </a:p>
          <a:p>
            <a:r>
              <a:rPr lang="hu-HU" dirty="0" smtClean="0"/>
              <a:t>Elvben ez újfajta gyógyszer kifejlesztését teszi lehetővé</a:t>
            </a:r>
          </a:p>
          <a:p>
            <a:r>
              <a:rPr lang="hu-HU" dirty="0" smtClean="0"/>
              <a:t>10 év ?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2795751" y="6488668"/>
            <a:ext cx="5795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Egom et </a:t>
            </a:r>
            <a:r>
              <a:rPr lang="hu-HU" dirty="0" err="1" smtClean="0"/>
              <a:t>al</a:t>
            </a:r>
            <a:r>
              <a:rPr lang="hu-HU" dirty="0" smtClean="0"/>
              <a:t>, Int J </a:t>
            </a:r>
            <a:r>
              <a:rPr lang="hu-HU" dirty="0" err="1" smtClean="0"/>
              <a:t>Physiol</a:t>
            </a:r>
            <a:r>
              <a:rPr lang="hu-HU" dirty="0" smtClean="0"/>
              <a:t> </a:t>
            </a:r>
            <a:r>
              <a:rPr lang="hu-HU" dirty="0" err="1" smtClean="0"/>
              <a:t>Pathophysiol</a:t>
            </a:r>
            <a:r>
              <a:rPr lang="hu-HU" dirty="0" smtClean="0"/>
              <a:t> Pharmacol, 2017 </a:t>
            </a:r>
            <a:r>
              <a:rPr lang="hu-HU" dirty="0" err="1" smtClean="0"/>
              <a:t>szept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50552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2098</TotalTime>
  <Words>313</Words>
  <Application>Microsoft Macintosh PowerPoint</Application>
  <PresentationFormat>Diavetítés a képernyőre (4:3 oldalarány)</PresentationFormat>
  <Paragraphs>68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9" baseType="lpstr">
      <vt:lpstr>Calibri</vt:lpstr>
      <vt:lpstr>Calibri Light</vt:lpstr>
      <vt:lpstr>Mangal</vt:lpstr>
      <vt:lpstr>Arial</vt:lpstr>
      <vt:lpstr>Office-téma</vt:lpstr>
      <vt:lpstr>Új PAH kezelési lehetőségek - horizont</vt:lpstr>
      <vt:lpstr>„Hagyományos” PAH kezelés</vt:lpstr>
      <vt:lpstr>PDGF receptor gátló </vt:lpstr>
      <vt:lpstr>NO inhaláció hatása</vt:lpstr>
      <vt:lpstr>PowerPoint bemutató</vt:lpstr>
      <vt:lpstr>Prosztaciklin receptor agonista</vt:lpstr>
      <vt:lpstr>Prosztaciklin receptor agonista</vt:lpstr>
      <vt:lpstr>Őssejtkezelés</vt:lpstr>
      <vt:lpstr>Natriuretikus peptid clearance receptor</vt:lpstr>
      <vt:lpstr>Epesav receptor agonista</vt:lpstr>
      <vt:lpstr>Rizikó és prognózis PAH-ban</vt:lpstr>
      <vt:lpstr>Rizikó és prognózis PAH-ban</vt:lpstr>
      <vt:lpstr>Rizikó és prognózis PAH-ban</vt:lpstr>
      <vt:lpstr>Mai összes kezelés hatása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EDU_BWSH_0872@sulid.hu</dc:creator>
  <cp:lastModifiedBy>EDU_BWSH_0872@sulid.hu</cp:lastModifiedBy>
  <cp:revision>15</cp:revision>
  <dcterms:created xsi:type="dcterms:W3CDTF">2017-10-26T19:58:39Z</dcterms:created>
  <dcterms:modified xsi:type="dcterms:W3CDTF">2017-10-28T06:57:25Z</dcterms:modified>
</cp:coreProperties>
</file>