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2" r:id="rId3"/>
    <p:sldId id="313" r:id="rId4"/>
    <p:sldId id="261" r:id="rId5"/>
    <p:sldId id="268" r:id="rId6"/>
    <p:sldId id="259" r:id="rId7"/>
    <p:sldId id="264" r:id="rId8"/>
    <p:sldId id="263" r:id="rId9"/>
    <p:sldId id="266" r:id="rId10"/>
    <p:sldId id="265" r:id="rId11"/>
    <p:sldId id="267" r:id="rId12"/>
    <p:sldId id="269" r:id="rId13"/>
    <p:sldId id="270" r:id="rId14"/>
    <p:sldId id="279" r:id="rId15"/>
    <p:sldId id="297" r:id="rId16"/>
    <p:sldId id="306" r:id="rId17"/>
    <p:sldId id="283" r:id="rId18"/>
    <p:sldId id="300" r:id="rId19"/>
    <p:sldId id="289" r:id="rId20"/>
    <p:sldId id="304" r:id="rId21"/>
    <p:sldId id="305" r:id="rId22"/>
    <p:sldId id="308" r:id="rId23"/>
    <p:sldId id="310" r:id="rId24"/>
    <p:sldId id="309" r:id="rId25"/>
    <p:sldId id="311" r:id="rId26"/>
    <p:sldId id="316" r:id="rId27"/>
    <p:sldId id="317" r:id="rId28"/>
    <p:sldId id="318" r:id="rId29"/>
    <p:sldId id="314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9" autoAdjust="0"/>
    <p:restoredTop sz="86064" autoAdjust="0"/>
  </p:normalViewPr>
  <p:slideViewPr>
    <p:cSldViewPr>
      <p:cViewPr>
        <p:scale>
          <a:sx n="66" d="100"/>
          <a:sy n="66" d="100"/>
        </p:scale>
        <p:origin x="1296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B4C2F-F828-42CB-8554-261025A83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EFC89-A1EC-4C85-AA3C-48B818999316}" type="slidenum">
              <a:rPr lang="en-US"/>
              <a:pPr/>
              <a:t>2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E6F6B5-81CD-413B-A4E8-D45245A5AE40}" type="slidenum">
              <a:rPr lang="en-US"/>
              <a:pPr/>
              <a:t>3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67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B4C2F-F828-42CB-8554-261025A831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B4C2F-F828-42CB-8554-261025A8313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B4C2F-F828-42CB-8554-261025A8313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B4C2F-F828-42CB-8554-261025A831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999BDD-FEDF-4F97-B379-6816FEE369DC}" type="slidenum">
              <a:rPr lang="hu-HU" altLang="hu-HU" smtClean="0"/>
              <a:pPr>
                <a:defRPr/>
              </a:pPr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5CD4C-3B74-4F90-82E9-2A0F2BE03B55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04962-456A-409A-A295-7DBBF291E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757CF-3975-41D2-9830-75D01B09631E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0C8B-9C5D-4147-8746-06939F07B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53EAE-E87B-4FE3-9F32-93619544AB22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5022C-7993-46DA-B9C7-60697BFE1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8ADE7-B9D5-4A55-A08A-A8747ADDD743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6E7A-6B80-4D00-A38A-667E174A0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C5612-5511-4670-9C62-0E7D6006AB06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60C99-F07F-4FB6-B767-B8B126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26971-32FC-45E9-AF44-B551CDBDB9E0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AD7E-0FC8-408C-B575-5AA923FCC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A3A2F-E142-493F-8BAC-139F3A446CAB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1508-3B19-4EF3-BF2B-8747349B1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7843-0DF7-406C-9728-EFE55C92A73B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1DA1-654A-4AF7-8C66-EEB7768FE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CA947-5B2E-43B6-9142-EA521551EF95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0662-2632-413C-97E0-21BC2644D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AFFC4-4257-4E3D-9C5C-DF63528071D0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5CDCD-70A2-4667-AB32-C77817750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D2261-299A-4242-9C45-08830DCA159D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BF2E-AECC-4932-ADFC-EF1E24E95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28EC895-FF0B-483F-AAA6-E7707EC3519B}" type="datetime1">
              <a:rPr lang="en-US"/>
              <a:pPr/>
              <a:t>10/28/17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F11F2A-951C-4474-8353-F6AB8CA19C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4AC-9E1B-4181-8097-B617C412D31B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16832"/>
            <a:ext cx="8820472" cy="1872208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REHABILITÁCIÓ PULMONÁLIS HIPERTÓNIÁBAN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Dr. Máthé Csaba PhD</a:t>
            </a:r>
            <a:endParaRPr lang="hu-HU" b="1" dirty="0"/>
          </a:p>
          <a:p>
            <a:r>
              <a:rPr lang="hu-HU" dirty="0"/>
              <a:t>SEB, Pulmonológiai Klinika</a:t>
            </a:r>
            <a:endParaRPr 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32588" y="260350"/>
          <a:ext cx="201612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5705612" imgH="5540417" progId="">
                  <p:embed/>
                </p:oleObj>
              </mc:Choice>
              <mc:Fallback>
                <p:oleObj name="Image" r:id="rId3" imgW="5705612" imgH="554041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0"/>
                        <a:ext cx="2016125" cy="19573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4941168"/>
            <a:ext cx="2279267" cy="170901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388C-2966-4CA2-ACAB-4CFFD981B465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/>
            </a:r>
            <a:br>
              <a:rPr lang="hu-HU" sz="4000" dirty="0"/>
            </a:br>
            <a:r>
              <a:rPr lang="hu-HU" sz="4000" b="1" dirty="0"/>
              <a:t>1. Beteg kiválasztása, </a:t>
            </a:r>
            <a:r>
              <a:rPr lang="hu-HU" sz="4000" b="1" dirty="0" smtClean="0"/>
              <a:t>állapotfelmérés</a:t>
            </a:r>
            <a:endParaRPr lang="en-US" sz="40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hu-HU" dirty="0" smtClean="0"/>
              <a:t>funkcióvesztés </a:t>
            </a:r>
            <a:r>
              <a:rPr lang="hu-HU" dirty="0"/>
              <a:t>mértékének </a:t>
            </a:r>
            <a:r>
              <a:rPr lang="hu-HU" dirty="0" smtClean="0"/>
              <a:t>felmérése   </a:t>
            </a:r>
            <a:endParaRPr lang="hu-HU" dirty="0"/>
          </a:p>
          <a:p>
            <a:r>
              <a:rPr lang="hu-HU" dirty="0"/>
              <a:t>anamnézis</a:t>
            </a:r>
          </a:p>
          <a:p>
            <a:r>
              <a:rPr lang="hu-HU" dirty="0"/>
              <a:t>fizikális vizsgálat</a:t>
            </a:r>
          </a:p>
          <a:p>
            <a:r>
              <a:rPr lang="hu-HU" dirty="0"/>
              <a:t>mellkas </a:t>
            </a:r>
            <a:r>
              <a:rPr lang="hu-HU" dirty="0" err="1"/>
              <a:t>rtg</a:t>
            </a:r>
            <a:r>
              <a:rPr lang="hu-HU" dirty="0"/>
              <a:t>., </a:t>
            </a:r>
            <a:r>
              <a:rPr lang="hu-HU" dirty="0" err="1" smtClean="0"/>
              <a:t>vérgázanalízis</a:t>
            </a:r>
            <a:r>
              <a:rPr lang="hu-HU" dirty="0"/>
              <a:t>, </a:t>
            </a:r>
            <a:r>
              <a:rPr lang="hu-HU" dirty="0" err="1"/>
              <a:t>spirometria</a:t>
            </a:r>
            <a:endParaRPr lang="hu-HU" dirty="0"/>
          </a:p>
          <a:p>
            <a:r>
              <a:rPr lang="hu-HU" dirty="0"/>
              <a:t>terheléses vizsgálatok (kerékpár vagy futószőnyeg </a:t>
            </a:r>
            <a:r>
              <a:rPr lang="hu-HU" dirty="0" err="1"/>
              <a:t>ergometria</a:t>
            </a:r>
            <a:r>
              <a:rPr lang="hu-HU" dirty="0"/>
              <a:t>, 6 perces séta)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B28A-2072-4BA8-8358-47EEE50EA7C0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2. Betegoktatás</a:t>
            </a:r>
            <a:endParaRPr lang="en-US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/>
              <a:t>A </a:t>
            </a:r>
            <a:r>
              <a:rPr lang="hu-HU" dirty="0" err="1"/>
              <a:t>légzőrendszer</a:t>
            </a:r>
            <a:r>
              <a:rPr lang="hu-HU" dirty="0"/>
              <a:t> anatómiája és élettana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/>
              <a:t>A </a:t>
            </a:r>
            <a:r>
              <a:rPr lang="hu-HU" dirty="0" smtClean="0"/>
              <a:t>betegség kórélettana</a:t>
            </a:r>
            <a:endParaRPr lang="hu-HU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/>
              <a:t>A </a:t>
            </a:r>
            <a:r>
              <a:rPr lang="hu-HU" dirty="0" smtClean="0"/>
              <a:t>betegség kezelése</a:t>
            </a:r>
            <a:endParaRPr lang="hu-HU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/>
              <a:t>Rehabilitáció lényege, jelentősége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 smtClean="0"/>
              <a:t>Dohányzásról </a:t>
            </a:r>
            <a:r>
              <a:rPr lang="hu-HU" dirty="0"/>
              <a:t>való </a:t>
            </a:r>
            <a:r>
              <a:rPr lang="hu-HU" dirty="0" smtClean="0"/>
              <a:t>leszoktatás (?)</a:t>
            </a:r>
            <a:endParaRPr lang="hu-HU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/>
              <a:t>Miből áll a rehabilitáció 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dirty="0"/>
              <a:t>Milyen eredmény várható a rehabilitációtól 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D3C-5153-41CA-88B7-8A426392CEFF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3. </a:t>
            </a:r>
            <a:r>
              <a:rPr lang="hu-HU" b="1" dirty="0" err="1"/>
              <a:t>Pszichoszociális</a:t>
            </a:r>
            <a:r>
              <a:rPr lang="hu-HU" b="1" dirty="0"/>
              <a:t> támogatás</a:t>
            </a:r>
            <a:endParaRPr lang="en-US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dirty="0" smtClean="0"/>
              <a:t>Tevékenység korlátozottság, nehézlégzés  </a:t>
            </a:r>
            <a:r>
              <a:rPr lang="hu-HU" dirty="0"/>
              <a:t>miatt gyakori a depresszió, szorongás, félelem</a:t>
            </a:r>
          </a:p>
          <a:p>
            <a:pPr>
              <a:lnSpc>
                <a:spcPct val="90000"/>
              </a:lnSpc>
            </a:pPr>
            <a:r>
              <a:rPr lang="hu-HU" dirty="0"/>
              <a:t>Pszichés támogatás: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   </a:t>
            </a:r>
            <a:r>
              <a:rPr lang="hu-HU" dirty="0" smtClean="0"/>
              <a:t> </a:t>
            </a:r>
            <a:r>
              <a:rPr lang="hu-HU" dirty="0"/>
              <a:t>- csoportos megbeszélés (pl. </a:t>
            </a:r>
            <a:r>
              <a:rPr lang="hu-HU" dirty="0" smtClean="0"/>
              <a:t>betegklub)                     </a:t>
            </a:r>
            <a:endParaRPr lang="hu-HU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   </a:t>
            </a:r>
            <a:r>
              <a:rPr lang="hu-HU" dirty="0" smtClean="0"/>
              <a:t> </a:t>
            </a:r>
            <a:r>
              <a:rPr lang="hu-HU" dirty="0"/>
              <a:t>- pszichoterápia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   </a:t>
            </a:r>
            <a:r>
              <a:rPr lang="hu-HU" dirty="0" smtClean="0"/>
              <a:t> </a:t>
            </a:r>
            <a:r>
              <a:rPr lang="hu-HU" dirty="0"/>
              <a:t>- relaxációs tréning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   </a:t>
            </a:r>
            <a:r>
              <a:rPr lang="hu-HU" dirty="0" smtClean="0"/>
              <a:t> - </a:t>
            </a:r>
            <a:r>
              <a:rPr lang="hu-HU" dirty="0" err="1" smtClean="0"/>
              <a:t>sz.e</a:t>
            </a:r>
            <a:r>
              <a:rPr lang="hu-HU" dirty="0" smtClean="0"/>
              <a:t>. családtag </a:t>
            </a:r>
            <a:r>
              <a:rPr lang="hu-HU" dirty="0"/>
              <a:t>kezelése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274-2C44-4426-ABE6-9FEB3F995702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4.Tréning</a:t>
            </a:r>
            <a:endParaRPr lang="en-US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Alsó- felső végtag tréning 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Erőfejlesztő tréning </a:t>
            </a:r>
          </a:p>
          <a:p>
            <a:pPr>
              <a:lnSpc>
                <a:spcPct val="90000"/>
              </a:lnSpc>
            </a:pPr>
            <a:r>
              <a:rPr lang="hu-HU" dirty="0" err="1" smtClean="0"/>
              <a:t>Légzőizom</a:t>
            </a:r>
            <a:r>
              <a:rPr lang="hu-HU" dirty="0" smtClean="0"/>
              <a:t> tréning </a:t>
            </a:r>
            <a:endParaRPr lang="hu-HU" dirty="0"/>
          </a:p>
        </p:txBody>
      </p:sp>
      <p:pic>
        <p:nvPicPr>
          <p:cNvPr id="5" name="Picture 4" descr="DSC00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16832"/>
            <a:ext cx="18415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292C-65A9-4583-AF7B-C762B5DEBA01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5.Mellkasi </a:t>
            </a:r>
            <a:r>
              <a:rPr lang="hu-HU" b="1" dirty="0"/>
              <a:t>fizioterápia</a:t>
            </a:r>
            <a:endParaRPr lang="en-US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endParaRPr lang="hu-HU" sz="2800" dirty="0" smtClean="0"/>
          </a:p>
          <a:p>
            <a:pPr marL="609600" indent="-609600">
              <a:lnSpc>
                <a:spcPct val="90000"/>
              </a:lnSpc>
            </a:pPr>
            <a:endParaRPr lang="hu-HU" sz="2800" dirty="0" smtClean="0"/>
          </a:p>
          <a:p>
            <a:pPr marL="609600" indent="-609600">
              <a:lnSpc>
                <a:spcPct val="90000"/>
              </a:lnSpc>
            </a:pPr>
            <a:endParaRPr lang="hu-HU" sz="28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sz="2800" dirty="0" smtClean="0"/>
              <a:t>Masszázs </a:t>
            </a:r>
            <a:endParaRPr lang="hu-HU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sz="2800" dirty="0" smtClean="0"/>
              <a:t>Forszírozott </a:t>
            </a:r>
            <a:r>
              <a:rPr lang="hu-HU" sz="2800" dirty="0"/>
              <a:t>kilégzési technikák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sz="2800" dirty="0"/>
              <a:t>Szelektív átlélegeztetés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sz="2800" dirty="0"/>
              <a:t>Relaxáció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sz="2800" dirty="0"/>
              <a:t> </a:t>
            </a:r>
            <a:r>
              <a:rPr lang="hu-HU" sz="2800" dirty="0" smtClean="0"/>
              <a:t> </a:t>
            </a:r>
            <a:endParaRPr lang="en-US" sz="2800" dirty="0"/>
          </a:p>
        </p:txBody>
      </p:sp>
      <p:pic>
        <p:nvPicPr>
          <p:cNvPr id="11" name="Tartalom hely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3520" y="1844824"/>
            <a:ext cx="36576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297-0370-45AC-9624-F74BF1A19AC5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/>
              <a:t>6.Táplálkozási </a:t>
            </a:r>
            <a:r>
              <a:rPr lang="hu-HU" sz="4000" b="1" dirty="0"/>
              <a:t>zavarok </a:t>
            </a:r>
            <a:r>
              <a:rPr lang="hu-HU" sz="4000" b="1" dirty="0" smtClean="0"/>
              <a:t>kezelése  </a:t>
            </a:r>
            <a:endParaRPr lang="en-US" sz="4000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Elhízás</a:t>
            </a:r>
          </a:p>
          <a:p>
            <a:r>
              <a:rPr lang="hu-HU" dirty="0"/>
              <a:t>Kóros </a:t>
            </a:r>
            <a:r>
              <a:rPr lang="hu-HU" dirty="0" smtClean="0"/>
              <a:t>soványság</a:t>
            </a:r>
          </a:p>
          <a:p>
            <a:endParaRPr lang="hu-HU" dirty="0" smtClean="0"/>
          </a:p>
          <a:p>
            <a:r>
              <a:rPr lang="hu-HU" dirty="0" smtClean="0"/>
              <a:t>Megfelelő diéta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EC9C-9D89-4468-B23B-DB71F2C4E68D}" type="slidenum">
              <a:rPr lang="en-US"/>
              <a:pPr/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Táplálásterápia</a:t>
            </a:r>
            <a:endParaRPr lang="en-US" b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Diétás tanácsadás, megfelelő diéta, táplálék kiegészítők a terheléses tréninggel való közös alkalmazása javítja </a:t>
            </a:r>
            <a:r>
              <a:rPr lang="hu-HU" dirty="0" smtClean="0"/>
              <a:t>az életminőséget</a:t>
            </a:r>
            <a:endParaRPr lang="hu-HU" dirty="0"/>
          </a:p>
          <a:p>
            <a:endParaRPr lang="hu-HU" dirty="0"/>
          </a:p>
          <a:p>
            <a:pPr>
              <a:buFontTx/>
              <a:buNone/>
            </a:pPr>
            <a:r>
              <a:rPr lang="hu-HU" dirty="0"/>
              <a:t>               </a:t>
            </a:r>
            <a:r>
              <a:rPr lang="hu-HU" sz="2000" dirty="0"/>
              <a:t>    </a:t>
            </a:r>
            <a:r>
              <a:rPr lang="hu-HU" sz="2000" dirty="0" err="1"/>
              <a:t>Maltais</a:t>
            </a:r>
            <a:r>
              <a:rPr lang="hu-HU" sz="2000" dirty="0"/>
              <a:t> F. </a:t>
            </a:r>
            <a:r>
              <a:rPr lang="hu-HU" sz="2000" dirty="0" err="1"/>
              <a:t>Clin</a:t>
            </a:r>
            <a:r>
              <a:rPr lang="hu-HU" sz="2000" dirty="0"/>
              <a:t>. </a:t>
            </a:r>
            <a:r>
              <a:rPr lang="hu-HU" sz="2000" dirty="0" err="1"/>
              <a:t>Chest</a:t>
            </a:r>
            <a:r>
              <a:rPr lang="hu-HU" sz="2000" dirty="0"/>
              <a:t> </a:t>
            </a:r>
            <a:r>
              <a:rPr lang="hu-HU" sz="2000" dirty="0" err="1"/>
              <a:t>Med</a:t>
            </a:r>
            <a:r>
              <a:rPr lang="hu-HU" sz="2000" dirty="0"/>
              <a:t>. 2000;21(4):665-77</a:t>
            </a:r>
          </a:p>
          <a:p>
            <a:pPr>
              <a:buFontTx/>
              <a:buNone/>
            </a:pPr>
            <a:r>
              <a:rPr lang="hu-HU" dirty="0"/>
              <a:t>			 </a:t>
            </a:r>
            <a:r>
              <a:rPr lang="hu-HU" sz="2000" dirty="0" err="1"/>
              <a:t>Bargon</a:t>
            </a:r>
            <a:r>
              <a:rPr lang="hu-HU" sz="2000" dirty="0"/>
              <a:t> J. </a:t>
            </a:r>
            <a:r>
              <a:rPr lang="hu-HU" sz="2000" dirty="0" err="1"/>
              <a:t>Med</a:t>
            </a:r>
            <a:r>
              <a:rPr lang="hu-HU" sz="2000" dirty="0"/>
              <a:t>. </a:t>
            </a:r>
            <a:r>
              <a:rPr lang="hu-HU" sz="2000" dirty="0" err="1"/>
              <a:t>Klin</a:t>
            </a:r>
            <a:r>
              <a:rPr lang="hu-HU" sz="2000" dirty="0"/>
              <a:t>. 2004; 99(12):719-26</a:t>
            </a:r>
          </a:p>
          <a:p>
            <a:pPr>
              <a:buFontTx/>
              <a:buNone/>
            </a:pPr>
            <a:r>
              <a:rPr lang="hu-HU" sz="2000" dirty="0"/>
              <a:t>                            </a:t>
            </a:r>
            <a:r>
              <a:rPr lang="hu-HU" sz="2000" dirty="0" err="1"/>
              <a:t>Aizawa</a:t>
            </a:r>
            <a:r>
              <a:rPr lang="hu-HU" sz="2000" dirty="0"/>
              <a:t> H. Intern </a:t>
            </a:r>
            <a:r>
              <a:rPr lang="hu-HU" sz="2000" dirty="0" err="1"/>
              <a:t>Med</a:t>
            </a:r>
            <a:r>
              <a:rPr lang="hu-HU" sz="2000" dirty="0"/>
              <a:t> 2007;46(2):85-86. </a:t>
            </a:r>
            <a:r>
              <a:rPr lang="hu-HU" dirty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1E41-C232-4279-A92B-155B83778053}" type="slidenum">
              <a:rPr lang="en-US"/>
              <a:pPr/>
              <a:t>17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7.Dohányzás leszoktatás</a:t>
            </a:r>
            <a:endParaRPr lang="en-US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hu-HU" dirty="0"/>
              <a:t>Programba kerülés feltétele a dohányzás </a:t>
            </a:r>
            <a:r>
              <a:rPr lang="hu-HU" dirty="0" smtClean="0"/>
              <a:t>abbahagyása</a:t>
            </a:r>
            <a:endParaRPr lang="hu-HU" dirty="0"/>
          </a:p>
          <a:p>
            <a:r>
              <a:rPr lang="hu-HU" dirty="0"/>
              <a:t>Kettős függőség: </a:t>
            </a:r>
          </a:p>
          <a:p>
            <a:pPr>
              <a:buFontTx/>
              <a:buNone/>
            </a:pPr>
            <a:r>
              <a:rPr lang="hu-HU" dirty="0"/>
              <a:t>     élettani/farmakológiai : nikotin    </a:t>
            </a:r>
          </a:p>
          <a:p>
            <a:pPr>
              <a:buFontTx/>
              <a:buNone/>
            </a:pPr>
            <a:r>
              <a:rPr lang="hu-HU" dirty="0"/>
              <a:t>     pszichés/ szociális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660232" y="5877272"/>
            <a:ext cx="2133600" cy="476250"/>
          </a:xfrm>
        </p:spPr>
        <p:txBody>
          <a:bodyPr/>
          <a:lstStyle/>
          <a:p>
            <a:fld id="{5DD3E679-997C-4003-AF02-543C6B99A2DB}" type="slidenum">
              <a:rPr lang="en-US"/>
              <a:pPr/>
              <a:t>18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/>
              <a:t>Gyógyszermentes leszokási módszerek</a:t>
            </a:r>
            <a:endParaRPr lang="en-US" sz="4000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hu-HU" dirty="0"/>
              <a:t>Egyéni elhatározás</a:t>
            </a:r>
          </a:p>
          <a:p>
            <a:pPr marL="609600" indent="-609600">
              <a:buFontTx/>
              <a:buAutoNum type="arabicPeriod"/>
            </a:pPr>
            <a:r>
              <a:rPr lang="hu-HU" dirty="0"/>
              <a:t>Telefonos tanácsadás</a:t>
            </a:r>
          </a:p>
          <a:p>
            <a:pPr marL="609600" indent="-609600">
              <a:buFontTx/>
              <a:buAutoNum type="arabicPeriod"/>
            </a:pPr>
            <a:r>
              <a:rPr lang="hu-HU" dirty="0"/>
              <a:t>Orvosi/asszisztensi segítség</a:t>
            </a:r>
          </a:p>
          <a:p>
            <a:pPr marL="609600" indent="-609600">
              <a:buFontTx/>
              <a:buAutoNum type="arabicPeriod"/>
            </a:pPr>
            <a:r>
              <a:rPr lang="hu-HU" dirty="0"/>
              <a:t>Csoportterápia</a:t>
            </a:r>
          </a:p>
          <a:p>
            <a:pPr marL="609600" indent="-609600">
              <a:buFontTx/>
              <a:buAutoNum type="arabicPeriod"/>
            </a:pPr>
            <a:r>
              <a:rPr lang="hu-HU" dirty="0"/>
              <a:t>Tájékoztató füzetek, Internet</a:t>
            </a:r>
          </a:p>
          <a:p>
            <a:pPr marL="609600" indent="-609600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68D7-AA61-442E-B0F8-012B0B012575}" type="slidenum">
              <a:rPr lang="en-US"/>
              <a:pPr/>
              <a:t>19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8.Otthoni </a:t>
            </a:r>
            <a:r>
              <a:rPr lang="hu-HU" b="1" dirty="0"/>
              <a:t>oxigén kezelés</a:t>
            </a:r>
            <a:endParaRPr lang="en-US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err="1" smtClean="0"/>
              <a:t>PaO</a:t>
            </a:r>
            <a:r>
              <a:rPr lang="hu-HU" baseline="-25000" dirty="0" smtClean="0"/>
              <a:t> </a:t>
            </a:r>
            <a:r>
              <a:rPr lang="hu-HU" dirty="0" smtClean="0"/>
              <a:t>≤7,3 </a:t>
            </a:r>
            <a:r>
              <a:rPr lang="hu-HU" dirty="0"/>
              <a:t>kPa (55 Hgmm) </a:t>
            </a:r>
          </a:p>
          <a:p>
            <a:r>
              <a:rPr lang="hu-HU" dirty="0" smtClean="0"/>
              <a:t>SatO</a:t>
            </a:r>
            <a:r>
              <a:rPr lang="hu-HU" baseline="-25000" dirty="0" smtClean="0"/>
              <a:t>2</a:t>
            </a:r>
            <a:r>
              <a:rPr lang="hu-HU" dirty="0" smtClean="0"/>
              <a:t>≥ </a:t>
            </a:r>
            <a:r>
              <a:rPr lang="hu-HU" dirty="0"/>
              <a:t>88 % </a:t>
            </a:r>
          </a:p>
          <a:p>
            <a:r>
              <a:rPr lang="hu-HU" dirty="0"/>
              <a:t>minimálisan napi 15-16 órán át </a:t>
            </a:r>
          </a:p>
          <a:p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149725"/>
            <a:ext cx="895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005263"/>
            <a:ext cx="1639888" cy="2205037"/>
          </a:xfrm>
          <a:prstGeom prst="rect">
            <a:avLst/>
          </a:prstGeom>
          <a:noFill/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7" name="Picture 5" descr="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1439863" cy="1700213"/>
          </a:xfrm>
          <a:prstGeom prst="rect">
            <a:avLst/>
          </a:prstGeom>
          <a:noFill/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 dirty="0"/>
              <a:t>A rehabilitáció története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  <a:ln/>
        </p:spPr>
        <p:txBody>
          <a:bodyPr/>
          <a:lstStyle/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hu-HU" sz="2000" dirty="0"/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hu-HU" sz="2000" dirty="0" smtClean="0"/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400" dirty="0" smtClean="0"/>
              <a:t>ókor- </a:t>
            </a:r>
            <a:r>
              <a:rPr lang="hu-HU" sz="2400" dirty="0"/>
              <a:t>középkor : mozgásszervi (pl. végtag pótlás)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400" dirty="0"/>
              <a:t>XIX. sz. </a:t>
            </a:r>
            <a:r>
              <a:rPr lang="hu-HU" sz="2400" dirty="0" err="1"/>
              <a:t>pulm</a:t>
            </a:r>
            <a:r>
              <a:rPr lang="hu-HU" sz="2400" dirty="0"/>
              <a:t>. </a:t>
            </a:r>
            <a:r>
              <a:rPr lang="hu-HU" sz="2400" dirty="0" err="1"/>
              <a:t>rehab.-</a:t>
            </a:r>
            <a:r>
              <a:rPr lang="hu-HU" sz="2400" dirty="0"/>
              <a:t> tbc  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hu-HU" sz="2000" dirty="0" smtClean="0"/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000" dirty="0" err="1" smtClean="0"/>
              <a:t>Mo</a:t>
            </a:r>
            <a:r>
              <a:rPr lang="hu-HU" sz="2000" dirty="0"/>
              <a:t>.: 1905 - Erzsébet Szanatórium 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000" dirty="0"/>
              <a:t>        1918 - József herceg tüdőbeteg katonák otthona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000" dirty="0"/>
              <a:t>        1952 - Állami Fodor József Intézet 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000" dirty="0"/>
              <a:t>        1975 </a:t>
            </a:r>
            <a:r>
              <a:rPr lang="hu-HU" sz="2000" dirty="0" smtClean="0"/>
              <a:t>– OORI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hu-HU" sz="2000" dirty="0" smtClean="0"/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000" dirty="0" smtClean="0"/>
              <a:t> - többféle rehabilitáció:  - jogi (politikai) </a:t>
            </a:r>
          </a:p>
          <a:p>
            <a:pPr marL="334963" indent="-334963" algn="just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u-HU" sz="2000" dirty="0" smtClean="0"/>
              <a:t>                                        - orvosi </a:t>
            </a:r>
            <a:endParaRPr lang="hu-H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ABBC-4CF6-4166-9385-497127B18813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/>
            </a:r>
            <a:br>
              <a:rPr lang="hu-HU" sz="4000" dirty="0"/>
            </a:br>
            <a:r>
              <a:rPr lang="hu-HU" sz="4000" b="1" dirty="0"/>
              <a:t>A rehabilitáció eredményességének mérése </a:t>
            </a:r>
            <a:br>
              <a:rPr lang="hu-HU" sz="4000" b="1" dirty="0"/>
            </a:br>
            <a:r>
              <a:rPr lang="hu-HU" sz="4000" b="1" dirty="0"/>
              <a:t>Rövid távú hatás</a:t>
            </a:r>
            <a:endParaRPr lang="en-US" sz="4000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r>
              <a:rPr lang="hu-HU" dirty="0"/>
              <a:t>Fizikai terhelhetőség növekedése</a:t>
            </a:r>
          </a:p>
          <a:p>
            <a:r>
              <a:rPr lang="hu-HU" dirty="0" smtClean="0"/>
              <a:t>Nehézlégzés javulása</a:t>
            </a:r>
            <a:endParaRPr lang="hu-HU" dirty="0"/>
          </a:p>
          <a:p>
            <a:r>
              <a:rPr lang="hu-HU" dirty="0"/>
              <a:t>Gyógyszerigény csökkenése</a:t>
            </a:r>
          </a:p>
          <a:p>
            <a:r>
              <a:rPr lang="hu-HU" dirty="0"/>
              <a:t>Életminőség javulása</a:t>
            </a:r>
          </a:p>
          <a:p>
            <a:r>
              <a:rPr lang="hu-HU" dirty="0"/>
              <a:t>Önellátási képesség javulása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A86-6499-4582-9C3C-82AB845359A6}" type="slidenum">
              <a:rPr lang="en-US"/>
              <a:pPr/>
              <a:t>21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/>
              <a:t>A rehabilitáció eredményességének mérése </a:t>
            </a:r>
            <a:br>
              <a:rPr lang="hu-HU" sz="4000" b="1" dirty="0"/>
            </a:br>
            <a:r>
              <a:rPr lang="hu-HU" sz="4000" b="1" dirty="0"/>
              <a:t>Hosszú távú hatás</a:t>
            </a:r>
            <a:endParaRPr lang="en-US" sz="4000" b="1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2856"/>
            <a:ext cx="9144000" cy="4725144"/>
          </a:xfrm>
        </p:spPr>
        <p:txBody>
          <a:bodyPr/>
          <a:lstStyle/>
          <a:p>
            <a:r>
              <a:rPr lang="hu-HU" dirty="0" err="1"/>
              <a:t>Exacerbációk</a:t>
            </a:r>
            <a:r>
              <a:rPr lang="hu-HU" dirty="0"/>
              <a:t> számának csökkenése</a:t>
            </a:r>
          </a:p>
          <a:p>
            <a:r>
              <a:rPr lang="hu-HU" dirty="0"/>
              <a:t>Orvosi vizitek gyakoriságának csökkenése</a:t>
            </a:r>
          </a:p>
          <a:p>
            <a:r>
              <a:rPr lang="hu-HU" dirty="0"/>
              <a:t>Sürgősségi ellátás igénybevételének csökkenése</a:t>
            </a:r>
          </a:p>
          <a:p>
            <a:r>
              <a:rPr lang="hu-HU" dirty="0"/>
              <a:t>Kórházi felvételek számának csökkenése</a:t>
            </a:r>
          </a:p>
          <a:p>
            <a:r>
              <a:rPr lang="hu-HU" dirty="0"/>
              <a:t>Ápolási napok számának csökkenése</a:t>
            </a:r>
          </a:p>
          <a:p>
            <a:r>
              <a:rPr lang="hu-HU" dirty="0"/>
              <a:t>Táppénzes napok számának csökkenése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Tüdőklinika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      </a:t>
            </a:r>
            <a:r>
              <a:rPr lang="hu-HU" b="1" dirty="0" smtClean="0"/>
              <a:t>15 ágy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     külön részleg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     4 kórterem (2 külön fürdőszoba)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      tornaterem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      időtartam: 3 hét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     előjegyzés alapján történik a felvétel</a:t>
            </a:r>
          </a:p>
          <a:p>
            <a:pPr>
              <a:buNone/>
            </a:pPr>
            <a:r>
              <a:rPr lang="hu-HU" b="1" dirty="0" smtClean="0"/>
              <a:t>    </a:t>
            </a:r>
          </a:p>
          <a:p>
            <a:pPr>
              <a:buNone/>
            </a:pPr>
            <a:r>
              <a:rPr lang="hu-HU" b="1" dirty="0" smtClean="0"/>
              <a:t>        </a:t>
            </a:r>
            <a:endParaRPr lang="hu-H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17678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smtClean="0">
                <a:latin typeface="+mj-lt"/>
                <a:cs typeface="Times New Roman" pitchFamily="18" charset="0"/>
              </a:rPr>
              <a:t>Betegfelvétel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err="1" smtClean="0">
                <a:latin typeface="+mj-lt"/>
                <a:cs typeface="Times New Roman" pitchFamily="18" charset="0"/>
              </a:rPr>
              <a:t>Spirometria</a:t>
            </a:r>
            <a:r>
              <a:rPr lang="hu-HU" sz="2800" b="1" dirty="0" smtClean="0">
                <a:latin typeface="+mj-lt"/>
                <a:cs typeface="Times New Roman" pitchFamily="18" charset="0"/>
              </a:rPr>
              <a:t>  +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smtClean="0">
                <a:latin typeface="+mj-lt"/>
                <a:cs typeface="Times New Roman" pitchFamily="18" charset="0"/>
              </a:rPr>
              <a:t>Vérgáz vizsgálat  +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smtClean="0">
                <a:latin typeface="+mj-lt"/>
                <a:cs typeface="Times New Roman" pitchFamily="18" charset="0"/>
              </a:rPr>
              <a:t>6 perces járás teszt  +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smtClean="0">
                <a:latin typeface="+mj-lt"/>
                <a:cs typeface="Times New Roman" pitchFamily="18" charset="0"/>
              </a:rPr>
              <a:t>Mellkas </a:t>
            </a:r>
            <a:r>
              <a:rPr lang="hu-HU" sz="2800" b="1" dirty="0" err="1" smtClean="0">
                <a:latin typeface="+mj-lt"/>
                <a:cs typeface="Times New Roman" pitchFamily="18" charset="0"/>
              </a:rPr>
              <a:t>rtg</a:t>
            </a:r>
            <a:r>
              <a:rPr lang="hu-HU" sz="28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smtClean="0">
                <a:latin typeface="+mj-lt"/>
                <a:cs typeface="Times New Roman" pitchFamily="18" charset="0"/>
              </a:rPr>
              <a:t>EKG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smtClean="0">
                <a:latin typeface="+mj-lt"/>
                <a:cs typeface="Times New Roman" pitchFamily="18" charset="0"/>
              </a:rPr>
              <a:t>Laborvizsgálat  (?)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b="1" dirty="0" err="1" smtClean="0">
                <a:latin typeface="+mj-lt"/>
                <a:cs typeface="Times New Roman" pitchFamily="18" charset="0"/>
              </a:rPr>
              <a:t>Ergospirometria</a:t>
            </a:r>
            <a:r>
              <a:rPr lang="hu-HU" sz="2800" b="1" dirty="0" smtClean="0">
                <a:latin typeface="+mj-lt"/>
                <a:cs typeface="Times New Roman" pitchFamily="18" charset="0"/>
              </a:rPr>
              <a:t> (?)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000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 smtClean="0">
                <a:cs typeface="Times New Roman" pitchFamily="18" charset="0"/>
              </a:rPr>
              <a:t>Betegfelvételkor és távozáskor elvégzendő vizsgálatok</a:t>
            </a:r>
            <a:r>
              <a:rPr lang="hu-HU" sz="4400" dirty="0" smtClean="0">
                <a:cs typeface="Times New Roman" pitchFamily="18" charset="0"/>
              </a:rPr>
              <a:t/>
            </a:r>
            <a:br>
              <a:rPr lang="hu-HU" sz="4400" dirty="0" smtClean="0">
                <a:cs typeface="Times New Roman" pitchFamily="18" charset="0"/>
              </a:rPr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Tüdőklinika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szakorvos (</a:t>
            </a:r>
            <a:r>
              <a:rPr lang="hu-HU" dirty="0" err="1" smtClean="0"/>
              <a:t>tüdőgyógy</a:t>
            </a:r>
            <a:r>
              <a:rPr lang="hu-HU" dirty="0" smtClean="0"/>
              <a:t>. és </a:t>
            </a:r>
            <a:r>
              <a:rPr lang="hu-HU" dirty="0" err="1" smtClean="0"/>
              <a:t>rehab</a:t>
            </a:r>
            <a:r>
              <a:rPr lang="hu-HU" dirty="0" smtClean="0"/>
              <a:t>. </a:t>
            </a:r>
            <a:r>
              <a:rPr lang="hu-HU" dirty="0" err="1" smtClean="0"/>
              <a:t>szakv</a:t>
            </a:r>
            <a:r>
              <a:rPr lang="hu-HU" dirty="0" smtClean="0"/>
              <a:t>.)</a:t>
            </a:r>
          </a:p>
          <a:p>
            <a:r>
              <a:rPr lang="hu-HU" dirty="0" smtClean="0"/>
              <a:t>kardiológus szakorvos </a:t>
            </a:r>
          </a:p>
          <a:p>
            <a:r>
              <a:rPr lang="hu-HU" dirty="0" smtClean="0"/>
              <a:t>rezidens orvos</a:t>
            </a:r>
          </a:p>
          <a:p>
            <a:r>
              <a:rPr lang="hu-HU" dirty="0" smtClean="0"/>
              <a:t>gyógytornászok</a:t>
            </a:r>
          </a:p>
          <a:p>
            <a:r>
              <a:rPr lang="hu-HU" dirty="0" smtClean="0"/>
              <a:t>dietetikus</a:t>
            </a:r>
          </a:p>
          <a:p>
            <a:r>
              <a:rPr lang="hu-HU" dirty="0" smtClean="0"/>
              <a:t>pszichológus</a:t>
            </a:r>
          </a:p>
          <a:p>
            <a:r>
              <a:rPr lang="hu-HU" dirty="0" smtClean="0"/>
              <a:t>nővérek </a:t>
            </a:r>
          </a:p>
          <a:p>
            <a:r>
              <a:rPr lang="hu-HU" dirty="0" smtClean="0"/>
              <a:t>szociális nővér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E7A-6B80-4D00-A38A-667E174A09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E7A-6B80-4D00-A38A-667E174A09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980260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freemail.hu/mail/fm/xmldata?cmd=getattach&amp;tid=SdpQreZghWlLEsM6GWxL&amp;ulid=mcs2000@freemail.hu_959513324&amp;id=814905&amp;uid=1444491203.61758.fmx10.freemail.hu&amp;cid=2&amp;homeid=112&amp;folder=%C3%A9rkezett&amp;cache=1&amp;sav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2827971" cy="254543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u-HU" sz="2400" b="1" dirty="0" smtClean="0"/>
              <a:t>Morris, Norman R., </a:t>
            </a:r>
            <a:r>
              <a:rPr lang="hu-HU" sz="2400" b="1" dirty="0" err="1" smtClean="0"/>
              <a:t>Fiona</a:t>
            </a:r>
            <a:r>
              <a:rPr lang="hu-HU" sz="2400" b="1" dirty="0" smtClean="0"/>
              <a:t> D. </a:t>
            </a:r>
            <a:r>
              <a:rPr lang="hu-HU" sz="2400" b="1" dirty="0" err="1" smtClean="0"/>
              <a:t>Kermeen</a:t>
            </a:r>
            <a:r>
              <a:rPr lang="hu-HU" sz="2400" b="1" dirty="0" smtClean="0"/>
              <a:t>, and Anne E. Holland. "</a:t>
            </a:r>
            <a:r>
              <a:rPr lang="hu-HU" sz="2400" b="1" dirty="0" err="1" smtClean="0"/>
              <a:t>Exercise‐based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rehabilitation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programmes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pulmonary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hypertension</a:t>
            </a:r>
            <a:r>
              <a:rPr lang="hu-HU" sz="2400" b="1" dirty="0" smtClean="0"/>
              <a:t>." The </a:t>
            </a:r>
            <a:r>
              <a:rPr lang="hu-HU" sz="2400" b="1" dirty="0" err="1" smtClean="0"/>
              <a:t>Cochrane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Library</a:t>
            </a:r>
            <a:r>
              <a:rPr lang="hu-HU" sz="2400" b="1" dirty="0" smtClean="0"/>
              <a:t> (2014)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hu-HU" sz="2400" dirty="0" smtClean="0"/>
              <a:t>Panaszok :- terhelhetőség csökkenése</a:t>
            </a:r>
          </a:p>
          <a:p>
            <a:pPr>
              <a:buNone/>
            </a:pPr>
            <a:r>
              <a:rPr lang="hu-HU" sz="2400" dirty="0" smtClean="0"/>
              <a:t>                       - életminőség romlása</a:t>
            </a:r>
          </a:p>
          <a:p>
            <a:endParaRPr lang="hu-HU" sz="2400" dirty="0" smtClean="0"/>
          </a:p>
          <a:p>
            <a:r>
              <a:rPr lang="hu-HU" sz="2400" dirty="0" smtClean="0"/>
              <a:t>Betegszám= 165 </a:t>
            </a:r>
          </a:p>
          <a:p>
            <a:endParaRPr lang="hu-HU" sz="2400" dirty="0" smtClean="0"/>
          </a:p>
          <a:p>
            <a:r>
              <a:rPr lang="hu-HU" sz="2400" dirty="0" smtClean="0"/>
              <a:t>Időtartam: 3-15 hét </a:t>
            </a:r>
          </a:p>
          <a:p>
            <a:endParaRPr lang="hu-HU" sz="2400" dirty="0" smtClean="0"/>
          </a:p>
          <a:p>
            <a:r>
              <a:rPr lang="hu-HU" sz="2400" dirty="0" smtClean="0"/>
              <a:t>járó- és fekvőbeteg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E7A-6B80-4D00-A38A-667E174A09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Eredmény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sz="2800" dirty="0" smtClean="0"/>
              <a:t>Hat perces járótávolsága </a:t>
            </a:r>
            <a:r>
              <a:rPr lang="hu-HU" sz="2800" b="1" dirty="0" smtClean="0"/>
              <a:t>60,12</a:t>
            </a:r>
            <a:r>
              <a:rPr lang="hu-HU" sz="2800" dirty="0" smtClean="0"/>
              <a:t> </a:t>
            </a:r>
            <a:r>
              <a:rPr lang="hu-HU" sz="2800" b="1" dirty="0" smtClean="0"/>
              <a:t>méterrel </a:t>
            </a:r>
            <a:r>
              <a:rPr lang="hu-HU" sz="2800" dirty="0" smtClean="0"/>
              <a:t>növekedett </a:t>
            </a:r>
            <a:r>
              <a:rPr lang="hu-HU" sz="2800" dirty="0" smtClean="0"/>
              <a:t> </a:t>
            </a:r>
            <a:endParaRPr lang="hu-HU" sz="2800" dirty="0" smtClean="0"/>
          </a:p>
          <a:p>
            <a:r>
              <a:rPr lang="hu-HU" sz="2800" dirty="0" smtClean="0"/>
              <a:t>Maximális erőkifejtő képesség </a:t>
            </a:r>
            <a:r>
              <a:rPr lang="hu-HU" sz="2800" b="1" dirty="0" smtClean="0"/>
              <a:t>16,4 Wattal </a:t>
            </a:r>
            <a:r>
              <a:rPr lang="hu-HU" sz="2800" dirty="0" smtClean="0"/>
              <a:t>nőtt  (10,9 – 22,0 W)</a:t>
            </a:r>
          </a:p>
          <a:p>
            <a:r>
              <a:rPr lang="hu-HU" sz="2800" b="1" dirty="0" smtClean="0"/>
              <a:t>Életminőség</a:t>
            </a:r>
            <a:r>
              <a:rPr lang="hu-HU" sz="2800" dirty="0" smtClean="0"/>
              <a:t> teszt : mind a fizikális, mind a mentális komponensében növekedést mutatott</a:t>
            </a:r>
          </a:p>
          <a:p>
            <a:r>
              <a:rPr lang="hu-HU" sz="2800" b="1" dirty="0" smtClean="0"/>
              <a:t>Mellékhatás</a:t>
            </a:r>
            <a:r>
              <a:rPr lang="hu-HU" sz="2800" dirty="0" smtClean="0"/>
              <a:t>: enyhe szédülés miatt egy beteg hagyta abba</a:t>
            </a:r>
          </a:p>
          <a:p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E7A-6B80-4D00-A38A-667E174A09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Összegezve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hu-HU" dirty="0" smtClean="0"/>
              <a:t>- testedzésen alapuló rehabilitáció javít a    </a:t>
            </a:r>
          </a:p>
          <a:p>
            <a:pPr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pulmonalis</a:t>
            </a:r>
            <a:r>
              <a:rPr lang="hu-HU" dirty="0" smtClean="0"/>
              <a:t> </a:t>
            </a:r>
            <a:r>
              <a:rPr lang="hu-HU" dirty="0" err="1" smtClean="0"/>
              <a:t>hypertoniában</a:t>
            </a:r>
            <a:r>
              <a:rPr lang="hu-HU" dirty="0" smtClean="0"/>
              <a:t> szenvedő betegek </a:t>
            </a:r>
          </a:p>
          <a:p>
            <a:pPr>
              <a:buNone/>
            </a:pPr>
            <a:r>
              <a:rPr lang="hu-HU" dirty="0" smtClean="0"/>
              <a:t>     fizikális állapotán</a:t>
            </a:r>
          </a:p>
          <a:p>
            <a:r>
              <a:rPr lang="hu-HU" dirty="0" smtClean="0"/>
              <a:t>- súlyos mellékhatás nem volt </a:t>
            </a:r>
          </a:p>
          <a:p>
            <a:r>
              <a:rPr lang="hu-HU" dirty="0" smtClean="0"/>
              <a:t>- javult a betegek életminősége</a:t>
            </a:r>
          </a:p>
          <a:p>
            <a:r>
              <a:rPr lang="hu-HU" dirty="0" smtClean="0"/>
              <a:t>- rehabilitáció : C típusú evidencia</a:t>
            </a:r>
          </a:p>
          <a:p>
            <a:r>
              <a:rPr lang="hu-HU" dirty="0" smtClean="0"/>
              <a:t>- javasolt ezeknek a betegek a rehabilitációja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E7A-6B80-4D00-A38A-667E174A09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Köszönöm a figyelmet !</a:t>
            </a:r>
            <a:endParaRPr lang="hu-H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4591627" cy="30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38022"/>
            <a:ext cx="2880320" cy="19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157" y="4581128"/>
            <a:ext cx="3018965" cy="20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Képtalálat a következ&amp;odblac;re: „föhr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113784"/>
            <a:ext cx="3114671" cy="1744216"/>
          </a:xfrm>
          <a:prstGeom prst="rect">
            <a:avLst/>
          </a:prstGeom>
          <a:noFill/>
        </p:spPr>
      </p:pic>
      <p:pic>
        <p:nvPicPr>
          <p:cNvPr id="3076" name="Picture 4" descr="Képtalálat a következ&amp;odblac;re: „föhr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996952"/>
            <a:ext cx="2390775" cy="1914525"/>
          </a:xfrm>
          <a:prstGeom prst="rect">
            <a:avLst/>
          </a:prstGeom>
          <a:noFill/>
        </p:spPr>
      </p:pic>
      <p:pic>
        <p:nvPicPr>
          <p:cNvPr id="3078" name="Picture 6" descr="Képtalálat a következ&amp;odblac;re: „föhr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268760"/>
            <a:ext cx="2800350" cy="1638300"/>
          </a:xfrm>
          <a:prstGeom prst="rect">
            <a:avLst/>
          </a:prstGeom>
          <a:noFill/>
        </p:spPr>
      </p:pic>
      <p:pic>
        <p:nvPicPr>
          <p:cNvPr id="3080" name="Picture 8" descr="Képtalálat a következ&amp;odblac;re: „föhr”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645024"/>
            <a:ext cx="1872208" cy="140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188" y="665789"/>
            <a:ext cx="7777162" cy="4834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 smtClean="0">
                <a:solidFill>
                  <a:srgbClr val="002060"/>
                </a:solidFill>
              </a:rPr>
              <a:t>Légzőszervi rehabilitáció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endParaRPr lang="hu-HU" sz="2400" b="1" dirty="0">
              <a:solidFill>
                <a:srgbClr val="00206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b="1" dirty="0">
              <a:solidFill>
                <a:srgbClr val="FFFFFF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A </a:t>
            </a: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pulmonológiai rehabilitáció</a:t>
            </a:r>
            <a:r>
              <a:rPr lang="hu-HU" sz="2400" b="1" dirty="0">
                <a:solidFill>
                  <a:srgbClr val="002060"/>
                </a:solidFill>
              </a:rPr>
              <a:t> egy „</a:t>
            </a:r>
            <a:r>
              <a:rPr lang="hu-HU" sz="2400" b="1" dirty="0" err="1">
                <a:solidFill>
                  <a:srgbClr val="002060"/>
                </a:solidFill>
              </a:rPr>
              <a:t>evidence-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hu-HU" sz="2400" b="1" dirty="0" err="1">
                <a:solidFill>
                  <a:srgbClr val="002060"/>
                </a:solidFill>
              </a:rPr>
              <a:t>based</a:t>
            </a:r>
            <a:r>
              <a:rPr lang="hu-HU" sz="2400" b="1" dirty="0">
                <a:solidFill>
                  <a:srgbClr val="002060"/>
                </a:solidFill>
              </a:rPr>
              <a:t>”, multidiszciplináris, átfogó terápiás program </a:t>
            </a:r>
            <a:r>
              <a:rPr lang="en-US" sz="2400" b="1" dirty="0">
                <a:solidFill>
                  <a:srgbClr val="002060"/>
                </a:solidFill>
              </a:rPr>
              <a:t>a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krónikus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légz</a:t>
            </a:r>
            <a:r>
              <a:rPr lang="hu-H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őszervi</a:t>
            </a: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betegek számára, akiknek tüneteik vannak és a napi aktivitásuk csökkent. A pulmonológiai rehabilitáció egy egyénre szabott program, melynek célja a tünetek csökkentése, </a:t>
            </a:r>
            <a:r>
              <a:rPr lang="en-US" sz="2400" b="1" dirty="0" err="1">
                <a:solidFill>
                  <a:srgbClr val="002060"/>
                </a:solidFill>
              </a:rPr>
              <a:t>optimális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fizikai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és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szociális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állapot</a:t>
            </a:r>
            <a:r>
              <a:rPr lang="hu-HU" sz="2400" b="1" dirty="0" err="1">
                <a:solidFill>
                  <a:srgbClr val="002060"/>
                </a:solidFill>
              </a:rPr>
              <a:t>uk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valamint</a:t>
            </a:r>
            <a:r>
              <a:rPr lang="hu-HU" sz="2400" b="1" dirty="0">
                <a:solidFill>
                  <a:srgbClr val="002060"/>
                </a:solidFill>
              </a:rPr>
              <a:t> a </a:t>
            </a:r>
            <a:r>
              <a:rPr lang="en-US" sz="2400" b="1" dirty="0" err="1">
                <a:solidFill>
                  <a:srgbClr val="002060"/>
                </a:solidFill>
              </a:rPr>
              <a:t>beteg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önállóságának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javítása, a kezelési költségek csökkentése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dirty="0">
              <a:solidFill>
                <a:srgbClr val="002060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E</a:t>
            </a:r>
            <a:r>
              <a:rPr lang="hu-HU" sz="1600" dirty="0">
                <a:solidFill>
                  <a:srgbClr val="002060"/>
                </a:solidFill>
              </a:rPr>
              <a:t>RS</a:t>
            </a:r>
            <a:r>
              <a:rPr lang="en-US" sz="1600" dirty="0">
                <a:solidFill>
                  <a:srgbClr val="002060"/>
                </a:solidFill>
              </a:rPr>
              <a:t> 1997</a:t>
            </a:r>
            <a:r>
              <a:rPr lang="hu-HU" sz="1600" dirty="0">
                <a:solidFill>
                  <a:srgbClr val="002060"/>
                </a:solidFill>
              </a:rPr>
              <a:t>/ ATS 1999 – ATS 2005/ ERS 2005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7C2-7D6D-490D-BD02-B62147E36DD1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720725"/>
          </a:xfrm>
        </p:spPr>
        <p:txBody>
          <a:bodyPr/>
          <a:lstStyle/>
          <a:p>
            <a:r>
              <a:rPr lang="hu-HU" sz="4000" dirty="0"/>
              <a:t/>
            </a:r>
            <a:br>
              <a:rPr lang="hu-HU" sz="4000" dirty="0"/>
            </a:br>
            <a:r>
              <a:rPr lang="hu-HU" sz="4000" b="1" dirty="0" smtClean="0"/>
              <a:t>A rehabilitáció </a:t>
            </a:r>
            <a:r>
              <a:rPr lang="hu-HU" sz="4000" b="1" dirty="0"/>
              <a:t>célja</a:t>
            </a:r>
            <a:endParaRPr lang="en-US" sz="4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2879725"/>
          </a:xfrm>
        </p:spPr>
        <p:txBody>
          <a:bodyPr/>
          <a:lstStyle/>
          <a:p>
            <a:pPr marL="609600" indent="-609600">
              <a:buNone/>
            </a:pPr>
            <a:r>
              <a:rPr lang="hu-HU" sz="2800" dirty="0" smtClean="0"/>
              <a:t> - megtanítani </a:t>
            </a:r>
            <a:r>
              <a:rPr lang="hu-HU" sz="2800" dirty="0"/>
              <a:t>a beteget a saját életének </a:t>
            </a:r>
            <a:r>
              <a:rPr lang="hu-HU" sz="2800" dirty="0" smtClean="0"/>
              <a:t>optimális </a:t>
            </a:r>
          </a:p>
          <a:p>
            <a:pPr marL="609600" indent="-609600">
              <a:buNone/>
            </a:pPr>
            <a:r>
              <a:rPr lang="hu-HU" sz="2800" dirty="0" smtClean="0"/>
              <a:t>   kivitelezésére, a betegséggel együtt élni </a:t>
            </a:r>
            <a:endParaRPr lang="hu-HU" sz="2800" dirty="0"/>
          </a:p>
          <a:p>
            <a:pPr marL="609600" indent="-609600">
              <a:buFontTx/>
              <a:buAutoNum type="arabicPeriod"/>
            </a:pPr>
            <a:endParaRPr lang="hu-HU" sz="2800" dirty="0"/>
          </a:p>
          <a:p>
            <a:pPr marL="609600" indent="-609600">
              <a:buFontTx/>
              <a:buNone/>
            </a:pPr>
            <a:r>
              <a:rPr lang="hu-HU" sz="2000" dirty="0"/>
              <a:t>                                                                                ATS 2006</a:t>
            </a:r>
          </a:p>
          <a:p>
            <a:pPr marL="609600" indent="-609600"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901-C33E-471A-B310-09277B002D0B}" type="slidenum">
              <a:rPr lang="en-US"/>
              <a:pPr/>
              <a:t>5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rehabilitációs team</a:t>
            </a:r>
            <a:endParaRPr lang="en-US" b="1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b="1" dirty="0"/>
              <a:t>Törzstagok</a:t>
            </a:r>
          </a:p>
          <a:p>
            <a:r>
              <a:rPr lang="hu-HU" sz="2000" dirty="0"/>
              <a:t>Rehabilitációs szakvizsgával rendelkező tüdőgyógyász szakorvos</a:t>
            </a:r>
          </a:p>
          <a:p>
            <a:r>
              <a:rPr lang="hu-HU" sz="2000" dirty="0"/>
              <a:t>Gyógytornász</a:t>
            </a:r>
          </a:p>
          <a:p>
            <a:r>
              <a:rPr lang="hu-HU" sz="2000" dirty="0"/>
              <a:t>Légzési </a:t>
            </a:r>
            <a:r>
              <a:rPr lang="hu-HU" sz="2000" dirty="0" err="1"/>
              <a:t>fizioterapeuta</a:t>
            </a:r>
            <a:endParaRPr lang="hu-HU" sz="2000" dirty="0"/>
          </a:p>
          <a:p>
            <a:r>
              <a:rPr lang="hu-HU" sz="2000" dirty="0"/>
              <a:t>Szakápoló- asztma nővér</a:t>
            </a:r>
          </a:p>
          <a:p>
            <a:r>
              <a:rPr lang="hu-HU" sz="2000" dirty="0"/>
              <a:t>Dietetikus</a:t>
            </a:r>
          </a:p>
          <a:p>
            <a:r>
              <a:rPr lang="hu-HU" sz="2000" dirty="0"/>
              <a:t>Foglalkozás terapeuta</a:t>
            </a:r>
          </a:p>
          <a:p>
            <a:r>
              <a:rPr lang="hu-HU" sz="2000" dirty="0"/>
              <a:t>Foglalkozási tanácsadó</a:t>
            </a:r>
          </a:p>
          <a:p>
            <a:r>
              <a:rPr lang="hu-HU" sz="2000" dirty="0"/>
              <a:t>Szociális munkás</a:t>
            </a:r>
          </a:p>
          <a:p>
            <a:r>
              <a:rPr lang="hu-HU" sz="2000" dirty="0" smtClean="0"/>
              <a:t>Pszichológus (lelkész, pap)</a:t>
            </a:r>
            <a:endParaRPr lang="hu-HU" sz="2000" dirty="0"/>
          </a:p>
          <a:p>
            <a:endParaRPr lang="en-US" sz="2000" dirty="0"/>
          </a:p>
        </p:txBody>
      </p:sp>
      <p:sp>
        <p:nvSpPr>
          <p:cNvPr id="3380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b="1" dirty="0"/>
              <a:t>Konzulensek</a:t>
            </a:r>
          </a:p>
          <a:p>
            <a:r>
              <a:rPr lang="hu-HU" sz="2000" dirty="0"/>
              <a:t>Pszichiáter</a:t>
            </a:r>
          </a:p>
          <a:p>
            <a:r>
              <a:rPr lang="hu-HU" sz="2000" dirty="0"/>
              <a:t>Logopédus</a:t>
            </a:r>
          </a:p>
          <a:p>
            <a:r>
              <a:rPr lang="hu-HU" sz="2000" dirty="0"/>
              <a:t>Fül- orr-gégész</a:t>
            </a:r>
          </a:p>
          <a:p>
            <a:r>
              <a:rPr lang="hu-HU" sz="2000" dirty="0"/>
              <a:t>Kardiológus</a:t>
            </a:r>
          </a:p>
          <a:p>
            <a:r>
              <a:rPr lang="hu-HU" sz="2000" dirty="0"/>
              <a:t>Szexológus</a:t>
            </a:r>
          </a:p>
          <a:p>
            <a:pPr>
              <a:buFontTx/>
              <a:buNone/>
            </a:pPr>
            <a:endParaRPr lang="hu-HU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3E09-5550-4935-A5D7-448A87F44A43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betegek kiválasztása </a:t>
            </a:r>
            <a:endParaRPr 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b="1" dirty="0" smtClean="0"/>
              <a:t>COPD</a:t>
            </a:r>
          </a:p>
          <a:p>
            <a:pPr>
              <a:lnSpc>
                <a:spcPct val="90000"/>
              </a:lnSpc>
            </a:pPr>
            <a:r>
              <a:rPr lang="hu-HU" sz="2400" b="1" dirty="0" err="1" smtClean="0">
                <a:solidFill>
                  <a:srgbClr val="FF0000"/>
                </a:solidFill>
              </a:rPr>
              <a:t>Pulmonális</a:t>
            </a:r>
            <a:r>
              <a:rPr lang="hu-HU" sz="2400" b="1" dirty="0" smtClean="0">
                <a:solidFill>
                  <a:srgbClr val="FF0000"/>
                </a:solidFill>
              </a:rPr>
              <a:t> hipertónia </a:t>
            </a:r>
            <a:endParaRPr lang="hu-H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2400" dirty="0" err="1"/>
              <a:t>Asthma</a:t>
            </a:r>
            <a:r>
              <a:rPr lang="hu-HU" sz="2400" dirty="0"/>
              <a:t> </a:t>
            </a:r>
            <a:r>
              <a:rPr lang="hu-HU" sz="2400" dirty="0" err="1"/>
              <a:t>bronchiale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dirty="0"/>
              <a:t>Cisztás </a:t>
            </a:r>
            <a:r>
              <a:rPr lang="hu-HU" sz="2400" dirty="0" err="1"/>
              <a:t>fibrózis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dirty="0" err="1"/>
              <a:t>Intersticiális</a:t>
            </a:r>
            <a:r>
              <a:rPr lang="hu-HU" sz="2400" dirty="0"/>
              <a:t> tüdőbetegség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Mellkasfali betegségek </a:t>
            </a:r>
          </a:p>
          <a:p>
            <a:pPr>
              <a:lnSpc>
                <a:spcPct val="90000"/>
              </a:lnSpc>
            </a:pPr>
            <a:r>
              <a:rPr lang="hu-HU" sz="2400" dirty="0" err="1"/>
              <a:t>Neuromuszkuláris</a:t>
            </a:r>
            <a:r>
              <a:rPr lang="hu-HU" sz="2400" dirty="0"/>
              <a:t> betegségek</a:t>
            </a:r>
          </a:p>
          <a:p>
            <a:pPr>
              <a:lnSpc>
                <a:spcPct val="90000"/>
              </a:lnSpc>
            </a:pPr>
            <a:r>
              <a:rPr lang="hu-HU" sz="2400" dirty="0" err="1"/>
              <a:t>Preoperatív</a:t>
            </a:r>
            <a:r>
              <a:rPr lang="hu-HU" sz="2400" dirty="0"/>
              <a:t> állapotok</a:t>
            </a:r>
          </a:p>
          <a:p>
            <a:pPr>
              <a:lnSpc>
                <a:spcPct val="90000"/>
              </a:lnSpc>
            </a:pPr>
            <a:r>
              <a:rPr lang="hu-HU" sz="2400" dirty="0" err="1"/>
              <a:t>Tüdőtranszplantáció</a:t>
            </a:r>
            <a:r>
              <a:rPr lang="hu-HU" sz="2400" dirty="0"/>
              <a:t> előtti és utáni állapot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Volumen redukciós műtét előtt és után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Tüdődaganat műtét előtt és után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Post tbc-s </a:t>
            </a:r>
            <a:r>
              <a:rPr lang="hu-HU" sz="2400" dirty="0" smtClean="0"/>
              <a:t>szindróma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FEAB-AE55-4D31-BA97-21CB6BEAE466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   </a:t>
            </a:r>
            <a:r>
              <a:rPr lang="hu-HU" sz="4000" b="1" dirty="0"/>
              <a:t>Ki rehabilitálható ? 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/>
              <a:t>Aki részt kíván venni a programban</a:t>
            </a:r>
          </a:p>
          <a:p>
            <a:r>
              <a:rPr lang="hu-HU" sz="2800" dirty="0" smtClean="0"/>
              <a:t>Akinek </a:t>
            </a:r>
            <a:r>
              <a:rPr lang="hu-HU" sz="2800" dirty="0"/>
              <a:t>a jól beállított gyógyszeres kezelés mellett panaszai vannak </a:t>
            </a:r>
          </a:p>
          <a:p>
            <a:r>
              <a:rPr lang="hu-HU" sz="2800" dirty="0"/>
              <a:t>Fizikai kondícióját részben vagy teljesen elveszítette</a:t>
            </a:r>
          </a:p>
          <a:p>
            <a:r>
              <a:rPr lang="hu-HU" sz="2800" dirty="0" smtClean="0"/>
              <a:t>Izomgyengesége van</a:t>
            </a:r>
            <a:endParaRPr lang="hu-HU" sz="2800" dirty="0"/>
          </a:p>
          <a:p>
            <a:r>
              <a:rPr lang="hu-HU" sz="2800" dirty="0" smtClean="0"/>
              <a:t>Terhelésre jelentkező nehézlégzése van </a:t>
            </a:r>
          </a:p>
          <a:p>
            <a:r>
              <a:rPr lang="hu-HU" sz="2800" dirty="0" smtClean="0"/>
              <a:t>Aki nem dohányzik, vagy hajlandó részt venni a leszokást támogató programban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33A-D4E3-45FA-9E02-B7874DB238A5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Ellenjavallatok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sz="2800" dirty="0" err="1"/>
              <a:t>Dementia</a:t>
            </a:r>
            <a:endParaRPr lang="hu-HU" sz="2800" dirty="0"/>
          </a:p>
          <a:p>
            <a:r>
              <a:rPr lang="hu-HU" sz="2800" dirty="0" smtClean="0"/>
              <a:t>Súlyos </a:t>
            </a:r>
            <a:r>
              <a:rPr lang="hu-HU" sz="2800" dirty="0" err="1" smtClean="0"/>
              <a:t>decompenzált</a:t>
            </a:r>
            <a:r>
              <a:rPr lang="hu-HU" sz="2800" dirty="0" smtClean="0"/>
              <a:t> </a:t>
            </a:r>
            <a:r>
              <a:rPr lang="hu-HU" sz="2800" dirty="0" err="1"/>
              <a:t>cor</a:t>
            </a:r>
            <a:r>
              <a:rPr lang="hu-HU" sz="2800" dirty="0"/>
              <a:t> </a:t>
            </a:r>
            <a:r>
              <a:rPr lang="hu-HU" sz="2800" dirty="0" err="1" smtClean="0"/>
              <a:t>pulmonale</a:t>
            </a:r>
            <a:r>
              <a:rPr lang="hu-HU" sz="2800" dirty="0" smtClean="0"/>
              <a:t>, szívelégtelenség</a:t>
            </a:r>
            <a:endParaRPr lang="hu-HU" sz="2800" dirty="0"/>
          </a:p>
          <a:p>
            <a:r>
              <a:rPr lang="hu-HU" sz="2800" dirty="0"/>
              <a:t>Súlyos mozgásszervi betegség</a:t>
            </a:r>
          </a:p>
          <a:p>
            <a:r>
              <a:rPr lang="hu-HU" sz="2800" dirty="0"/>
              <a:t>Motiváció hiánya- félelem, aggodalom, depresszió </a:t>
            </a:r>
          </a:p>
          <a:p>
            <a:r>
              <a:rPr lang="hu-HU" sz="2800" dirty="0"/>
              <a:t>Egyéni mérlegelés- </a:t>
            </a:r>
            <a:r>
              <a:rPr lang="hu-HU" sz="2800" dirty="0" err="1" smtClean="0"/>
              <a:t>kardiális</a:t>
            </a:r>
            <a:r>
              <a:rPr lang="hu-HU" sz="2800" dirty="0" smtClean="0"/>
              <a:t> </a:t>
            </a:r>
            <a:r>
              <a:rPr lang="hu-HU" sz="2800" dirty="0" err="1" smtClean="0"/>
              <a:t>decompenzáció</a:t>
            </a:r>
            <a:r>
              <a:rPr lang="hu-HU" sz="2800" dirty="0" smtClean="0"/>
              <a:t>, </a:t>
            </a:r>
            <a:r>
              <a:rPr lang="hu-HU" sz="2800" dirty="0" err="1"/>
              <a:t>izületi</a:t>
            </a:r>
            <a:r>
              <a:rPr lang="hu-HU" sz="2800" dirty="0"/>
              <a:t> megbetegedés, ISZB</a:t>
            </a:r>
          </a:p>
          <a:p>
            <a:r>
              <a:rPr lang="hu-HU" sz="2800" dirty="0"/>
              <a:t>Lázas állapot, akut megbetegedés</a:t>
            </a:r>
          </a:p>
          <a:p>
            <a:endParaRPr lang="hu-HU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7C1E-E952-400E-947B-1F347DFE2F0B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</a:t>
            </a:r>
            <a:r>
              <a:rPr lang="hu-HU" b="1" dirty="0" smtClean="0"/>
              <a:t>rehabilitáció folyamata </a:t>
            </a: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hu-HU" dirty="0"/>
              <a:t>1. Állapotfelmérés </a:t>
            </a:r>
          </a:p>
          <a:p>
            <a:r>
              <a:rPr lang="hu-HU" dirty="0"/>
              <a:t>2. Betegoktatás</a:t>
            </a:r>
          </a:p>
          <a:p>
            <a:r>
              <a:rPr lang="hu-HU" dirty="0"/>
              <a:t>3. Pszicho-szociális támogatás</a:t>
            </a:r>
          </a:p>
          <a:p>
            <a:r>
              <a:rPr lang="hu-HU" dirty="0"/>
              <a:t>4.Terheléses tréning</a:t>
            </a:r>
          </a:p>
          <a:p>
            <a:r>
              <a:rPr lang="hu-HU" dirty="0"/>
              <a:t>5. Fizioterápia</a:t>
            </a:r>
          </a:p>
          <a:p>
            <a:r>
              <a:rPr lang="hu-HU" dirty="0"/>
              <a:t>6  </a:t>
            </a:r>
            <a:r>
              <a:rPr lang="hu-HU" dirty="0" err="1" smtClean="0"/>
              <a:t>Nyomonkövetés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1771</TotalTime>
  <Words>809</Words>
  <Application>Microsoft Macintosh PowerPoint</Application>
  <PresentationFormat>On-screen Show (4:3)</PresentationFormat>
  <Paragraphs>237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Wingdings 3</vt:lpstr>
      <vt:lpstr>Alapértelmezett terv</vt:lpstr>
      <vt:lpstr>Image</vt:lpstr>
      <vt:lpstr> REHABILITÁCIÓ PULMONÁLIS HIPERTÓNIÁBAN</vt:lpstr>
      <vt:lpstr>A rehabilitáció története</vt:lpstr>
      <vt:lpstr>PowerPoint Presentation</vt:lpstr>
      <vt:lpstr> A rehabilitáció célja</vt:lpstr>
      <vt:lpstr>A rehabilitációs team</vt:lpstr>
      <vt:lpstr>A betegek kiválasztása </vt:lpstr>
      <vt:lpstr>   Ki rehabilitálható ?   </vt:lpstr>
      <vt:lpstr>Ellenjavallatok </vt:lpstr>
      <vt:lpstr>A rehabilitáció folyamata </vt:lpstr>
      <vt:lpstr> 1. Beteg kiválasztása, állapotfelmérés</vt:lpstr>
      <vt:lpstr>2. Betegoktatás</vt:lpstr>
      <vt:lpstr>3. Pszichoszociális támogatás</vt:lpstr>
      <vt:lpstr>4.Tréning</vt:lpstr>
      <vt:lpstr> 5.Mellkasi fizioterápia</vt:lpstr>
      <vt:lpstr>6.Táplálkozási zavarok kezelése  </vt:lpstr>
      <vt:lpstr>Táplálásterápia</vt:lpstr>
      <vt:lpstr>7.Dohányzás leszoktatás</vt:lpstr>
      <vt:lpstr>Gyógyszermentes leszokási módszerek</vt:lpstr>
      <vt:lpstr>8.Otthoni oxigén kezelés</vt:lpstr>
      <vt:lpstr> A rehabilitáció eredményességének mérése  Rövid távú hatás</vt:lpstr>
      <vt:lpstr>A rehabilitáció eredményességének mérése  Hosszú távú hatás</vt:lpstr>
      <vt:lpstr> Tüdőklinika</vt:lpstr>
      <vt:lpstr>Betegfelvételkor és távozáskor elvégzendő vizsgálatok </vt:lpstr>
      <vt:lpstr>Tüdőklinika</vt:lpstr>
      <vt:lpstr>PowerPoint Presentation</vt:lpstr>
      <vt:lpstr>Morris, Norman R., Fiona D. Kermeen, and Anne E. Holland. "Exercise‐based rehabilitation programmes for pulmonary hypertension." The Cochrane Library (2014)</vt:lpstr>
      <vt:lpstr>Eredmény</vt:lpstr>
      <vt:lpstr>Összegezve</vt:lpstr>
      <vt:lpstr>Köszönöm a figyelmet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Csaba</dc:creator>
  <cp:lastModifiedBy>Microsoft Office User</cp:lastModifiedBy>
  <cp:revision>79</cp:revision>
  <dcterms:created xsi:type="dcterms:W3CDTF">2009-12-13T17:43:17Z</dcterms:created>
  <dcterms:modified xsi:type="dcterms:W3CDTF">2017-10-28T09:35:31Z</dcterms:modified>
</cp:coreProperties>
</file>