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64" r:id="rId2"/>
    <p:sldId id="266" r:id="rId3"/>
    <p:sldId id="267" r:id="rId4"/>
    <p:sldId id="269" r:id="rId5"/>
    <p:sldId id="284" r:id="rId6"/>
    <p:sldId id="285" r:id="rId7"/>
    <p:sldId id="281" r:id="rId8"/>
    <p:sldId id="276" r:id="rId9"/>
    <p:sldId id="286" r:id="rId10"/>
    <p:sldId id="287" r:id="rId11"/>
    <p:sldId id="288" r:id="rId12"/>
    <p:sldId id="289" r:id="rId13"/>
    <p:sldId id="290" r:id="rId14"/>
    <p:sldId id="294" r:id="rId15"/>
    <p:sldId id="295" r:id="rId16"/>
    <p:sldId id="297" r:id="rId17"/>
    <p:sldId id="298" r:id="rId18"/>
    <p:sldId id="273" r:id="rId19"/>
  </p:sldIdLst>
  <p:sldSz cx="9144000" cy="6858000" type="screen4x3"/>
  <p:notesSz cx="7099300" cy="102346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6B97"/>
    <a:srgbClr val="365B92"/>
    <a:srgbClr val="9A0000"/>
    <a:srgbClr val="578997"/>
    <a:srgbClr val="EAEAEA"/>
    <a:srgbClr val="052B81"/>
    <a:srgbClr val="00008A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4" autoAdjust="0"/>
    <p:restoredTop sz="94521" autoAdjust="0"/>
  </p:normalViewPr>
  <p:slideViewPr>
    <p:cSldViewPr>
      <p:cViewPr varScale="1">
        <p:scale>
          <a:sx n="67" d="100"/>
          <a:sy n="67" d="100"/>
        </p:scale>
        <p:origin x="9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EE070-658A-4868-A30A-5462FADEAFA8}" type="datetimeFigureOut">
              <a:rPr lang="hu-HU" smtClean="0"/>
              <a:t>2017.10.27.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21299-789F-47E8-B109-AFEB6F05F3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832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DC8E6-C2B9-4115-90BF-464E67CE91E3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6104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A3B9D-1B1F-46D4-9E4F-73C3200743C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A936F-162C-4E76-A6A6-E56B3FA10A4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761F3-9EBA-431B-81C4-B7221886C9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C9138-DD73-4F89-A37D-E6E209E592D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B29BE-BF50-48B1-8393-6097277C1CF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26D7A-FA1C-4FE8-BF5C-E76E04CF1A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3C057-5053-453C-BB08-B0F1BA3716F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4E000-D099-4F17-817F-33E33198654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6D545-1D47-49DB-873B-13111BAF78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E6B8C-C46B-463F-8F90-E4B1F933BCB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C7B43-5FCC-4BB1-83E0-709BF86038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DB08739-229A-4BC1-A63F-706321989DF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gradFill rotWithShape="1">
            <a:gsLst>
              <a:gs pos="0">
                <a:srgbClr val="576B97">
                  <a:alpha val="37999"/>
                </a:srgbClr>
              </a:gs>
              <a:gs pos="100000">
                <a:srgbClr val="EAEAE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395536" y="2780928"/>
            <a:ext cx="83534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u-HU" sz="2800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Nemzeti Egészségbiztosítási Alapkezelő által biztosított gyógyszeres terápiák PAH betegek részére</a:t>
            </a:r>
            <a:endParaRPr lang="hu-HU" sz="2800" b="1" dirty="0">
              <a:solidFill>
                <a:srgbClr val="365B9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3077" name="Text Box 13"/>
          <p:cNvSpPr txBox="1">
            <a:spLocks noChangeArrowheads="1"/>
          </p:cNvSpPr>
          <p:nvPr/>
        </p:nvSpPr>
        <p:spPr bwMode="auto">
          <a:xfrm>
            <a:off x="1908175" y="4365625"/>
            <a:ext cx="53292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b="1" dirty="0" smtClean="0">
                <a:solidFill>
                  <a:srgbClr val="365B92"/>
                </a:solidFill>
                <a:latin typeface="Calibri" pitchFamily="34" charset="0"/>
                <a:cs typeface="Calibri" pitchFamily="34" charset="0"/>
              </a:rPr>
              <a:t>Vincziczki Áron Zoltán</a:t>
            </a:r>
            <a:endParaRPr lang="hu-HU" sz="2000" b="1" dirty="0">
              <a:solidFill>
                <a:srgbClr val="365B92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hu-HU" sz="2000" b="1" dirty="0" smtClean="0">
                <a:solidFill>
                  <a:srgbClr val="365B92"/>
                </a:solidFill>
                <a:latin typeface="Calibri" pitchFamily="34" charset="0"/>
                <a:cs typeface="Calibri" pitchFamily="34" charset="0"/>
              </a:rPr>
              <a:t>Főosztályvezető</a:t>
            </a:r>
            <a:endParaRPr lang="hu-HU" sz="2000" b="1" dirty="0">
              <a:solidFill>
                <a:srgbClr val="365B92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hu-HU" sz="2000" b="1" dirty="0" smtClean="0">
                <a:solidFill>
                  <a:srgbClr val="365B92"/>
                </a:solidFill>
                <a:latin typeface="Calibri" pitchFamily="34" charset="0"/>
                <a:cs typeface="Calibri" pitchFamily="34" charset="0"/>
              </a:rPr>
              <a:t>Nemzeti Egészségbiztosítási Alapkezelő, Ártámogatási Főosztály</a:t>
            </a:r>
            <a:endParaRPr lang="hu-HU" sz="2000" b="1" dirty="0">
              <a:solidFill>
                <a:srgbClr val="365B9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323528" y="5661248"/>
            <a:ext cx="835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 dirty="0" smtClean="0">
                <a:solidFill>
                  <a:srgbClr val="365B92"/>
                </a:solidFill>
                <a:latin typeface="Calibri" pitchFamily="34" charset="0"/>
                <a:cs typeface="Calibri" pitchFamily="34" charset="0"/>
              </a:rPr>
              <a:t>PAH betegek országos találkozója</a:t>
            </a:r>
          </a:p>
          <a:p>
            <a:pPr algn="ctr"/>
            <a:r>
              <a:rPr lang="nn-NO" sz="1600" dirty="0" smtClean="0">
                <a:solidFill>
                  <a:srgbClr val="365B92"/>
                </a:solidFill>
                <a:latin typeface="Calibri" pitchFamily="34" charset="0"/>
                <a:cs typeface="Calibri" pitchFamily="34" charset="0"/>
              </a:rPr>
              <a:t>1143 Budapest, Stefánia út 34-36.</a:t>
            </a:r>
            <a:endParaRPr lang="hu-HU" sz="1600" dirty="0" smtClean="0">
              <a:solidFill>
                <a:srgbClr val="365B92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hu-HU" sz="1600" dirty="0" smtClean="0">
                <a:solidFill>
                  <a:srgbClr val="365B92"/>
                </a:solidFill>
                <a:latin typeface="Calibri" pitchFamily="34" charset="0"/>
                <a:cs typeface="Calibri" pitchFamily="34" charset="0"/>
              </a:rPr>
              <a:t>2017. október 28.</a:t>
            </a:r>
            <a:endParaRPr lang="hu-HU" sz="1600" dirty="0">
              <a:solidFill>
                <a:srgbClr val="365B9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9" name="Text Box 12"/>
          <p:cNvSpPr txBox="1">
            <a:spLocks noChangeArrowheads="1"/>
          </p:cNvSpPr>
          <p:nvPr/>
        </p:nvSpPr>
        <p:spPr bwMode="auto">
          <a:xfrm>
            <a:off x="467544" y="1124744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365B92"/>
                </a:solidFill>
                <a:latin typeface="Calibri" pitchFamily="34" charset="0"/>
              </a:rPr>
              <a:t>A NEAK szerepe a ritka betegségek finanszírozásában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0" y="6453188"/>
            <a:ext cx="9144000" cy="336550"/>
          </a:xfrm>
          <a:prstGeom prst="rect">
            <a:avLst/>
          </a:prstGeom>
          <a:solidFill>
            <a:srgbClr val="365B92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 b="1" dirty="0" smtClean="0">
                <a:solidFill>
                  <a:schemeClr val="bg1"/>
                </a:solidFill>
                <a:cs typeface="Calibri" pitchFamily="34" charset="0"/>
              </a:rPr>
              <a:t>Nemzeti Egészségbiztosítási Alapkezelő – Egészség, biztonság!</a:t>
            </a:r>
            <a:endParaRPr lang="hu-HU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pic>
        <p:nvPicPr>
          <p:cNvPr id="11269" name="Picture 5" descr="oeplogo_dombor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" contrast="-29000"/>
          </a:blip>
          <a:srcRect/>
          <a:stretch>
            <a:fillRect/>
          </a:stretch>
        </p:blipFill>
        <p:spPr bwMode="auto">
          <a:xfrm>
            <a:off x="144633" y="176617"/>
            <a:ext cx="1080275" cy="1082984"/>
          </a:xfrm>
          <a:prstGeom prst="rect">
            <a:avLst/>
          </a:prstGeom>
          <a:noFill/>
        </p:spPr>
      </p:pic>
      <p:pic>
        <p:nvPicPr>
          <p:cNvPr id="3082" name="Picture 7" descr="284px-Coat_of_Arms_of_Hungary_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5625" y="179388"/>
            <a:ext cx="5000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hu-HU" sz="24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Foszfodiészteráz-5-gátlókat alkalmazó betegek száma (2012-2017*)</a:t>
            </a:r>
          </a:p>
          <a:p>
            <a:pPr algn="ctr" eaLnBrk="0" hangingPunct="0"/>
            <a:r>
              <a:rPr lang="hu-HU" sz="1200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*2017 október 15-ig</a:t>
            </a:r>
          </a:p>
          <a:p>
            <a:pPr algn="ctr" eaLnBrk="0" hangingPunct="0"/>
            <a:r>
              <a:rPr lang="hu-HU" sz="18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A PDE-5i kezelések utóbbi évek betegszám emelkedése elsősorban a </a:t>
            </a:r>
            <a:r>
              <a:rPr lang="hu-HU" sz="1800" b="1" dirty="0" err="1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tadalafil</a:t>
            </a:r>
            <a:r>
              <a:rPr lang="hu-HU" sz="18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 kezelések emelkedésének köszönhető.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499992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1" y="1196752"/>
            <a:ext cx="4644009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56050"/>
            <a:ext cx="4499992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1663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hu-HU" sz="2400" b="1" dirty="0" err="1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Prosztaciklin-analógokat</a:t>
            </a:r>
            <a:r>
              <a:rPr lang="hu-HU" sz="24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 alkalmazó betegek száma (2012-2017*)</a:t>
            </a:r>
          </a:p>
          <a:p>
            <a:pPr algn="ctr" eaLnBrk="0" hangingPunct="0"/>
            <a:r>
              <a:rPr lang="hu-HU" sz="1200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*2017 október 15-ig</a:t>
            </a:r>
          </a:p>
          <a:p>
            <a:pPr algn="ctr" eaLnBrk="0" hangingPunct="0"/>
            <a:r>
              <a:rPr lang="hu-HU" sz="1800" b="1" dirty="0" err="1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Prosztaciklin-analógokra</a:t>
            </a:r>
            <a:r>
              <a:rPr lang="hu-HU" sz="18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 a betegek tizedének van szüksége. Leggyakrabban a </a:t>
            </a:r>
            <a:r>
              <a:rPr lang="hu-HU" sz="1800" b="1" dirty="0" err="1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treprostinil</a:t>
            </a:r>
            <a:r>
              <a:rPr lang="hu-HU" sz="18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 kezelést </a:t>
            </a:r>
            <a:r>
              <a:rPr lang="hu-HU" sz="18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kapják egyedi  méltányosság alapján. </a:t>
            </a:r>
            <a:endParaRPr lang="hu-HU" sz="1800" b="1" dirty="0" smtClean="0">
              <a:solidFill>
                <a:srgbClr val="365B92"/>
              </a:solidFill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55714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7915" y="1628800"/>
            <a:ext cx="459608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088"/>
            <a:ext cx="45720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6600" y="4221088"/>
            <a:ext cx="45974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hu-HU" sz="2400" b="1" dirty="0" err="1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Guanilát-cikláz</a:t>
            </a:r>
            <a:r>
              <a:rPr lang="hu-HU" sz="24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hu-HU" sz="2400" b="1" dirty="0" err="1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stimulátorokat</a:t>
            </a:r>
            <a:r>
              <a:rPr lang="hu-HU" sz="24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 és IP-receptor </a:t>
            </a:r>
            <a:r>
              <a:rPr lang="hu-HU" sz="2400" b="1" dirty="0" err="1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agonistákat</a:t>
            </a:r>
            <a:r>
              <a:rPr lang="hu-HU" sz="24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 alkalmazó betegek száma (2012-2017*)</a:t>
            </a:r>
          </a:p>
          <a:p>
            <a:pPr algn="ctr" eaLnBrk="0" hangingPunct="0"/>
            <a:r>
              <a:rPr lang="hu-HU" sz="1200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*2017 október 15-ig</a:t>
            </a:r>
          </a:p>
          <a:p>
            <a:pPr algn="ctr" eaLnBrk="0" hangingPunct="0"/>
            <a:r>
              <a:rPr lang="hu-HU" sz="18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További hatóanyag csoportokkal a betegek töredékét kezelik.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7939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025" y="1844824"/>
            <a:ext cx="437197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37112"/>
            <a:ext cx="478802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hu-HU" sz="24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Kombinációs kezelést alkalmazó betegek száma (2012-2017*)</a:t>
            </a:r>
          </a:p>
          <a:p>
            <a:pPr algn="ctr" eaLnBrk="0" hangingPunct="0"/>
            <a:r>
              <a:rPr lang="hu-HU" sz="1200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*2017 október 15-ig</a:t>
            </a:r>
          </a:p>
          <a:p>
            <a:pPr algn="ctr" eaLnBrk="0" hangingPunct="0"/>
            <a:r>
              <a:rPr lang="hu-HU" sz="18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Kombinációs kezeléseket, elsősorban kettős kombinációkat, a betegek 15-30%-ánál alkalmaznak.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85344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oeplogo_dombor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" contrast="-29000"/>
          </a:blip>
          <a:srcRect/>
          <a:stretch>
            <a:fillRect/>
          </a:stretch>
        </p:blipFill>
        <p:spPr bwMode="auto">
          <a:xfrm>
            <a:off x="0" y="0"/>
            <a:ext cx="906447" cy="908720"/>
          </a:xfrm>
          <a:prstGeom prst="rect">
            <a:avLst/>
          </a:prstGeom>
          <a:noFill/>
        </p:spPr>
      </p:pic>
      <p:pic>
        <p:nvPicPr>
          <p:cNvPr id="5" name="Picture 7" descr="284px-Coat_of_Arms_of_Hungary_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448" y="0"/>
            <a:ext cx="395536" cy="85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040687" cy="492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églalap 2"/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hu-HU" sz="24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Leggyakoribb kombinációk - betegszám (2012-2017*)</a:t>
            </a:r>
          </a:p>
          <a:p>
            <a:pPr algn="ctr" eaLnBrk="0" hangingPunct="0"/>
            <a:r>
              <a:rPr lang="hu-HU" sz="1200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*2017 október 15-ig</a:t>
            </a:r>
          </a:p>
          <a:p>
            <a:pPr algn="ctr" eaLnBrk="0" hangingPunct="0"/>
            <a:r>
              <a:rPr lang="hu-HU" sz="18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A leggyakoribb kombinációk az ERA és PDE-5i hatóanyagcsoportok kombinációi.</a:t>
            </a:r>
          </a:p>
          <a:p>
            <a:pPr algn="ctr" eaLnBrk="0" hangingPunct="0"/>
            <a:r>
              <a:rPr lang="hu-HU" sz="18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A kettős kombinációt főként </a:t>
            </a:r>
            <a:r>
              <a:rPr lang="hu-HU" sz="1800" b="1" dirty="0" err="1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prosztaciklin-analógokkal</a:t>
            </a:r>
            <a:r>
              <a:rPr lang="hu-HU" sz="18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 (</a:t>
            </a:r>
            <a:r>
              <a:rPr lang="hu-HU" sz="1800" b="1" dirty="0" err="1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treprostinil</a:t>
            </a:r>
            <a:r>
              <a:rPr lang="hu-HU" sz="18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) egészítik ki.</a:t>
            </a:r>
          </a:p>
        </p:txBody>
      </p:sp>
      <p:pic>
        <p:nvPicPr>
          <p:cNvPr id="4" name="Picture 5" descr="oeplogo_dombor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" contrast="-29000"/>
          </a:blip>
          <a:srcRect/>
          <a:stretch>
            <a:fillRect/>
          </a:stretch>
        </p:blipFill>
        <p:spPr bwMode="auto">
          <a:xfrm>
            <a:off x="0" y="0"/>
            <a:ext cx="906447" cy="908720"/>
          </a:xfrm>
          <a:prstGeom prst="rect">
            <a:avLst/>
          </a:prstGeom>
          <a:noFill/>
        </p:spPr>
      </p:pic>
      <p:pic>
        <p:nvPicPr>
          <p:cNvPr id="5" name="Picture 7" descr="284px-Coat_of_Arms_of_Hungary_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448" y="0"/>
            <a:ext cx="395536" cy="85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568952" cy="530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églalap 2"/>
          <p:cNvSpPr/>
          <p:nvPr/>
        </p:nvSpPr>
        <p:spPr>
          <a:xfrm>
            <a:off x="0" y="2606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hu-HU" sz="2400" b="1" dirty="0" err="1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TB-i</a:t>
            </a:r>
            <a:r>
              <a:rPr lang="hu-HU" sz="24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 támogatás (2012-2017*)</a:t>
            </a:r>
          </a:p>
          <a:p>
            <a:pPr algn="ctr" eaLnBrk="0" hangingPunct="0"/>
            <a:r>
              <a:rPr lang="hu-HU" sz="1200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*2017 október 15-ig</a:t>
            </a:r>
          </a:p>
          <a:p>
            <a:pPr algn="ctr" eaLnBrk="0" hangingPunct="0"/>
            <a:r>
              <a:rPr lang="hu-HU" sz="16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2012 és 2017 között megháromszorozódott a PAH kezelésére fordított társadalombiztosítási támogatás.</a:t>
            </a:r>
          </a:p>
        </p:txBody>
      </p:sp>
      <p:pic>
        <p:nvPicPr>
          <p:cNvPr id="4" name="Picture 5" descr="oeplogo_dombor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" contrast="-29000"/>
          </a:blip>
          <a:srcRect/>
          <a:stretch>
            <a:fillRect/>
          </a:stretch>
        </p:blipFill>
        <p:spPr bwMode="auto">
          <a:xfrm>
            <a:off x="0" y="0"/>
            <a:ext cx="906447" cy="908720"/>
          </a:xfrm>
          <a:prstGeom prst="rect">
            <a:avLst/>
          </a:prstGeom>
          <a:noFill/>
        </p:spPr>
      </p:pic>
      <p:pic>
        <p:nvPicPr>
          <p:cNvPr id="5" name="Picture 7" descr="284px-Coat_of_Arms_of_Hungary_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448" y="0"/>
            <a:ext cx="395536" cy="85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28092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églalap 2"/>
          <p:cNvSpPr/>
          <p:nvPr/>
        </p:nvSpPr>
        <p:spPr>
          <a:xfrm>
            <a:off x="0" y="332656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hu-HU" sz="1800" b="1" dirty="0" err="1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TB-i</a:t>
            </a:r>
            <a:r>
              <a:rPr lang="hu-HU" sz="18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 támogatás megoszlása (2017*)</a:t>
            </a:r>
          </a:p>
          <a:p>
            <a:pPr algn="ctr" eaLnBrk="0" hangingPunct="0"/>
            <a:r>
              <a:rPr lang="hu-HU" sz="1200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*2017 október 15-ig</a:t>
            </a:r>
          </a:p>
          <a:p>
            <a:pPr algn="ctr" eaLnBrk="0" hangingPunct="0"/>
            <a:r>
              <a:rPr lang="hu-HU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2017-ben, a legnagyobb arányban finanszírozott hatóanyag csoportok az </a:t>
            </a:r>
            <a:r>
              <a:rPr lang="hu-HU" b="1" dirty="0" err="1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endothelin-receptor</a:t>
            </a:r>
            <a:r>
              <a:rPr lang="hu-HU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 gátlók (51,41%), valamint a </a:t>
            </a:r>
            <a:r>
              <a:rPr lang="hu-HU" b="1" dirty="0" err="1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prosztaciklin</a:t>
            </a:r>
            <a:r>
              <a:rPr lang="hu-HU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 analógok (32,29%) voltak</a:t>
            </a:r>
          </a:p>
        </p:txBody>
      </p:sp>
      <p:pic>
        <p:nvPicPr>
          <p:cNvPr id="4" name="Picture 5" descr="oeplogo_dombor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" contrast="-29000"/>
          </a:blip>
          <a:srcRect/>
          <a:stretch>
            <a:fillRect/>
          </a:stretch>
        </p:blipFill>
        <p:spPr bwMode="auto">
          <a:xfrm>
            <a:off x="0" y="0"/>
            <a:ext cx="906447" cy="908720"/>
          </a:xfrm>
          <a:prstGeom prst="rect">
            <a:avLst/>
          </a:prstGeom>
          <a:noFill/>
        </p:spPr>
      </p:pic>
      <p:pic>
        <p:nvPicPr>
          <p:cNvPr id="5" name="Picture 7" descr="284px-Coat_of_Arms_of_Hungary_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448" y="0"/>
            <a:ext cx="395536" cy="85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gradFill rotWithShape="0">
            <a:gsLst>
              <a:gs pos="0">
                <a:srgbClr val="576B97">
                  <a:alpha val="37999"/>
                </a:srgbClr>
              </a:gs>
              <a:gs pos="100000">
                <a:srgbClr val="EAEAE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33797" name="Text Box 12"/>
          <p:cNvSpPr txBox="1">
            <a:spLocks noChangeArrowheads="1"/>
          </p:cNvSpPr>
          <p:nvPr/>
        </p:nvSpPr>
        <p:spPr bwMode="auto">
          <a:xfrm>
            <a:off x="0" y="404664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2000" b="1" dirty="0" smtClean="0">
                <a:solidFill>
                  <a:srgbClr val="365B92"/>
                </a:solidFill>
                <a:latin typeface="Calibri" pitchFamily="34" charset="0"/>
              </a:rPr>
              <a:t>Gyógyszerek TB támogatás- és DOT részesedésének alakulása I.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2000" b="1" i="1" dirty="0" smtClean="0">
                <a:solidFill>
                  <a:srgbClr val="365B92"/>
                </a:solidFill>
                <a:latin typeface="Calibri" pitchFamily="34" charset="0"/>
              </a:rPr>
              <a:t>2016 MAT 9</a:t>
            </a:r>
          </a:p>
        </p:txBody>
      </p:sp>
      <p:sp>
        <p:nvSpPr>
          <p:cNvPr id="33799" name="Text Box 12"/>
          <p:cNvSpPr txBox="1">
            <a:spLocks noChangeArrowheads="1"/>
          </p:cNvSpPr>
          <p:nvPr/>
        </p:nvSpPr>
        <p:spPr bwMode="auto">
          <a:xfrm>
            <a:off x="6300788" y="1889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340769"/>
            <a:ext cx="5832648" cy="379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0" y="5589240"/>
            <a:ext cx="9144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sz="2000" b="1" dirty="0" smtClean="0">
                <a:solidFill>
                  <a:srgbClr val="365B92"/>
                </a:solidFill>
                <a:latin typeface="Calibri" pitchFamily="34" charset="0"/>
              </a:rPr>
              <a:t> </a:t>
            </a:r>
            <a:endParaRPr lang="hu-HU" sz="2000" b="1" i="1" dirty="0" smtClean="0">
              <a:solidFill>
                <a:srgbClr val="365B92"/>
              </a:solidFill>
              <a:latin typeface="Calibri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07504" y="5157192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u-HU" b="1" dirty="0" smtClean="0">
                <a:solidFill>
                  <a:srgbClr val="365B92"/>
                </a:solidFill>
                <a:latin typeface="Calibri" pitchFamily="34" charset="0"/>
              </a:rPr>
              <a:t>A támogatott gyógyszerek közül az 1000 Ft/hó feletti támogatású gyógyszerekre költjük az </a:t>
            </a:r>
            <a:r>
              <a:rPr lang="hu-HU" b="1" dirty="0" err="1" smtClean="0">
                <a:solidFill>
                  <a:srgbClr val="365B92"/>
                </a:solidFill>
                <a:latin typeface="Calibri" pitchFamily="34" charset="0"/>
              </a:rPr>
              <a:t>össztámogatás</a:t>
            </a:r>
            <a:r>
              <a:rPr lang="hu-HU" b="1" dirty="0" smtClean="0">
                <a:solidFill>
                  <a:srgbClr val="365B92"/>
                </a:solidFill>
                <a:latin typeface="Calibri" pitchFamily="34" charset="0"/>
              </a:rPr>
              <a:t> 80%-át, miközben ez a gyógyszerkör csak a felhasználás </a:t>
            </a:r>
            <a:r>
              <a:rPr lang="hu-HU" sz="1800" b="1" dirty="0" smtClean="0">
                <a:solidFill>
                  <a:srgbClr val="365B92"/>
                </a:solidFill>
                <a:latin typeface="Calibri" pitchFamily="34" charset="0"/>
              </a:rPr>
              <a:t>20%-a! 500 ezer Ft/hó feletti támogatású gyógyszerekre költjük az </a:t>
            </a:r>
            <a:r>
              <a:rPr lang="hu-HU" sz="1800" b="1" dirty="0" err="1" smtClean="0">
                <a:solidFill>
                  <a:srgbClr val="365B92"/>
                </a:solidFill>
                <a:latin typeface="Calibri" pitchFamily="34" charset="0"/>
              </a:rPr>
              <a:t>össztámogatás</a:t>
            </a:r>
            <a:r>
              <a:rPr lang="hu-HU" sz="1800" b="1" dirty="0" smtClean="0">
                <a:solidFill>
                  <a:srgbClr val="365B92"/>
                </a:solidFill>
                <a:latin typeface="Calibri" pitchFamily="34" charset="0"/>
              </a:rPr>
              <a:t> 14 %-át, miközben a kezelt betegek részaránya nem haladja meg 0,023%-ot.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6453188"/>
            <a:ext cx="9144000" cy="304800"/>
          </a:xfrm>
          <a:prstGeom prst="rect">
            <a:avLst/>
          </a:prstGeom>
          <a:solidFill>
            <a:srgbClr val="365B92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Nemzeti Egészségbiztosítási Alapkezelő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12" name="Picture 5" descr="oeplogo_dombor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" contrast="-29000"/>
          </a:blip>
          <a:srcRect/>
          <a:stretch>
            <a:fillRect/>
          </a:stretch>
        </p:blipFill>
        <p:spPr bwMode="auto">
          <a:xfrm>
            <a:off x="0" y="0"/>
            <a:ext cx="906447" cy="908720"/>
          </a:xfrm>
          <a:prstGeom prst="rect">
            <a:avLst/>
          </a:prstGeom>
          <a:noFill/>
        </p:spPr>
      </p:pic>
      <p:pic>
        <p:nvPicPr>
          <p:cNvPr id="13" name="Picture 7" descr="284px-Coat_of_Arms_of_Hungary_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448" y="0"/>
            <a:ext cx="395536" cy="85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87624" y="2924944"/>
            <a:ext cx="6860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b="1" dirty="0" smtClean="0">
                <a:solidFill>
                  <a:srgbClr val="365B92"/>
                </a:solidFill>
                <a:latin typeface="Calibri" pitchFamily="34" charset="0"/>
              </a:rPr>
              <a:t>Köszönöm a megtisztelő figyelmet!</a:t>
            </a:r>
            <a:endParaRPr lang="hu-HU" sz="3600" b="1" dirty="0">
              <a:solidFill>
                <a:srgbClr val="365B9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gradFill rotWithShape="1">
            <a:gsLst>
              <a:gs pos="0">
                <a:srgbClr val="576B97">
                  <a:alpha val="37999"/>
                </a:srgbClr>
              </a:gs>
              <a:gs pos="100000">
                <a:srgbClr val="EAEAE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1160463" y="2060575"/>
            <a:ext cx="7083425" cy="1588"/>
          </a:xfrm>
          <a:prstGeom prst="line">
            <a:avLst/>
          </a:prstGeom>
          <a:noFill/>
          <a:ln w="9525">
            <a:solidFill>
              <a:srgbClr val="576B97"/>
            </a:solidFill>
            <a:round/>
            <a:headEnd/>
            <a:tailEnd/>
          </a:ln>
        </p:spPr>
        <p:txBody>
          <a:bodyPr wrap="none" lIns="72000" tIns="72000" rIns="72000" bIns="72000" anchor="ctr"/>
          <a:lstStyle/>
          <a:p>
            <a:endParaRPr lang="hu-HU"/>
          </a:p>
        </p:txBody>
      </p:sp>
      <p:sp>
        <p:nvSpPr>
          <p:cNvPr id="4101" name="Line 7"/>
          <p:cNvSpPr>
            <a:spLocks noChangeShapeType="1"/>
          </p:cNvSpPr>
          <p:nvPr/>
        </p:nvSpPr>
        <p:spPr bwMode="auto">
          <a:xfrm flipV="1">
            <a:off x="1187624" y="2636912"/>
            <a:ext cx="7167563" cy="11113"/>
          </a:xfrm>
          <a:prstGeom prst="line">
            <a:avLst/>
          </a:prstGeom>
          <a:noFill/>
          <a:ln w="9525">
            <a:solidFill>
              <a:srgbClr val="576B97"/>
            </a:solidFill>
            <a:round/>
            <a:headEnd/>
            <a:tailEnd/>
          </a:ln>
        </p:spPr>
        <p:txBody>
          <a:bodyPr wrap="none" lIns="72000" tIns="72000" rIns="72000" bIns="72000" anchor="ctr"/>
          <a:lstStyle/>
          <a:p>
            <a:endParaRPr lang="hu-HU"/>
          </a:p>
        </p:txBody>
      </p:sp>
      <p:sp>
        <p:nvSpPr>
          <p:cNvPr id="4103" name="Line 14"/>
          <p:cNvSpPr>
            <a:spLocks noChangeShapeType="1"/>
          </p:cNvSpPr>
          <p:nvPr/>
        </p:nvSpPr>
        <p:spPr bwMode="auto">
          <a:xfrm flipV="1">
            <a:off x="1160463" y="3201988"/>
            <a:ext cx="7156450" cy="1587"/>
          </a:xfrm>
          <a:prstGeom prst="line">
            <a:avLst/>
          </a:prstGeom>
          <a:noFill/>
          <a:ln w="9525">
            <a:solidFill>
              <a:srgbClr val="576B97"/>
            </a:solidFill>
            <a:round/>
            <a:headEnd/>
            <a:tailEnd/>
          </a:ln>
        </p:spPr>
        <p:txBody>
          <a:bodyPr wrap="none" lIns="72000" tIns="72000" rIns="72000" bIns="72000" anchor="ctr"/>
          <a:lstStyle/>
          <a:p>
            <a:endParaRPr lang="hu-HU"/>
          </a:p>
        </p:txBody>
      </p:sp>
      <p:sp>
        <p:nvSpPr>
          <p:cNvPr id="4108" name="Rectangle 10"/>
          <p:cNvSpPr>
            <a:spLocks noChangeArrowheads="1"/>
          </p:cNvSpPr>
          <p:nvPr/>
        </p:nvSpPr>
        <p:spPr bwMode="auto">
          <a:xfrm>
            <a:off x="1160463" y="2852738"/>
            <a:ext cx="315912" cy="349250"/>
          </a:xfrm>
          <a:prstGeom prst="rect">
            <a:avLst/>
          </a:prstGeom>
          <a:solidFill>
            <a:srgbClr val="576B97">
              <a:alpha val="9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hu-HU" sz="4800"/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1166813" y="1711325"/>
            <a:ext cx="315912" cy="34925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hu-HU" sz="4800"/>
          </a:p>
        </p:txBody>
      </p:sp>
      <p:sp>
        <p:nvSpPr>
          <p:cNvPr id="4111" name="Rectangle 10"/>
          <p:cNvSpPr>
            <a:spLocks noChangeArrowheads="1"/>
          </p:cNvSpPr>
          <p:nvPr/>
        </p:nvSpPr>
        <p:spPr bwMode="auto">
          <a:xfrm>
            <a:off x="1187624" y="2276872"/>
            <a:ext cx="315912" cy="349250"/>
          </a:xfrm>
          <a:prstGeom prst="rect">
            <a:avLst/>
          </a:prstGeom>
          <a:solidFill>
            <a:srgbClr val="576B97">
              <a:alpha val="9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hu-HU" sz="4800"/>
          </a:p>
        </p:txBody>
      </p:sp>
      <p:sp>
        <p:nvSpPr>
          <p:cNvPr id="4112" name="Rectangle 2"/>
          <p:cNvSpPr>
            <a:spLocks noChangeArrowheads="1"/>
          </p:cNvSpPr>
          <p:nvPr/>
        </p:nvSpPr>
        <p:spPr bwMode="auto">
          <a:xfrm>
            <a:off x="1627188" y="1759406"/>
            <a:ext cx="66167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spcBef>
                <a:spcPct val="20000"/>
              </a:spcBef>
            </a:pPr>
            <a:r>
              <a:rPr lang="hu-HU" b="1" dirty="0">
                <a:solidFill>
                  <a:srgbClr val="576B97"/>
                </a:solidFill>
                <a:latin typeface="Calibri" pitchFamily="34" charset="0"/>
              </a:rPr>
              <a:t>1. </a:t>
            </a:r>
            <a:r>
              <a:rPr lang="hu-HU" b="1" dirty="0" err="1" smtClean="0">
                <a:solidFill>
                  <a:srgbClr val="576B97"/>
                </a:solidFill>
                <a:latin typeface="Calibri" pitchFamily="34" charset="0"/>
              </a:rPr>
              <a:t>P</a:t>
            </a:r>
            <a:r>
              <a:rPr lang="hu-HU" b="1" dirty="0" err="1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ulmonális</a:t>
            </a:r>
            <a:r>
              <a:rPr lang="hu-HU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 artériás hipertónia (PAH), finanszírozott terápiák</a:t>
            </a:r>
          </a:p>
        </p:txBody>
      </p:sp>
      <p:sp>
        <p:nvSpPr>
          <p:cNvPr id="4113" name="Rectangle 5"/>
          <p:cNvSpPr>
            <a:spLocks noChangeArrowheads="1"/>
          </p:cNvSpPr>
          <p:nvPr/>
        </p:nvSpPr>
        <p:spPr bwMode="auto">
          <a:xfrm>
            <a:off x="1627188" y="2351544"/>
            <a:ext cx="6689725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spcBef>
                <a:spcPct val="20000"/>
              </a:spcBef>
            </a:pPr>
            <a:r>
              <a:rPr lang="hu-HU" b="1" dirty="0">
                <a:solidFill>
                  <a:srgbClr val="576B97"/>
                </a:solidFill>
                <a:latin typeface="Calibri" pitchFamily="34" charset="0"/>
                <a:cs typeface="Times New Roman" pitchFamily="18" charset="0"/>
              </a:rPr>
              <a:t>2. </a:t>
            </a:r>
            <a:r>
              <a:rPr lang="hu-HU" b="1" dirty="0" smtClean="0">
                <a:solidFill>
                  <a:srgbClr val="576B97"/>
                </a:solidFill>
                <a:latin typeface="Calibri" pitchFamily="34" charset="0"/>
                <a:cs typeface="Times New Roman" pitchFamily="18" charset="0"/>
              </a:rPr>
              <a:t>Betegek számának </a:t>
            </a:r>
            <a:r>
              <a:rPr lang="hu-HU" b="1" dirty="0" smtClean="0">
                <a:solidFill>
                  <a:srgbClr val="576B97"/>
                </a:solidFill>
                <a:latin typeface="Calibri" pitchFamily="34" charset="0"/>
                <a:cs typeface="Times New Roman" pitchFamily="18" charset="0"/>
              </a:rPr>
              <a:t>alakulása</a:t>
            </a:r>
            <a:endParaRPr lang="hu-HU" b="1" dirty="0">
              <a:solidFill>
                <a:srgbClr val="576B97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1627188" y="2929394"/>
            <a:ext cx="6689725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spcBef>
                <a:spcPct val="20000"/>
              </a:spcBef>
            </a:pPr>
            <a:r>
              <a:rPr lang="hu-HU" b="1" dirty="0">
                <a:solidFill>
                  <a:srgbClr val="576B97"/>
                </a:solidFill>
                <a:latin typeface="Calibri" pitchFamily="34" charset="0"/>
                <a:cs typeface="Times New Roman" pitchFamily="18" charset="0"/>
              </a:rPr>
              <a:t>3. </a:t>
            </a:r>
            <a:r>
              <a:rPr lang="hu-HU" b="1" dirty="0" smtClean="0">
                <a:solidFill>
                  <a:srgbClr val="576B97"/>
                </a:solidFill>
                <a:latin typeface="Calibri" pitchFamily="34" charset="0"/>
                <a:cs typeface="Times New Roman" pitchFamily="18" charset="0"/>
              </a:rPr>
              <a:t>Társadalombiztosítási támogatások </a:t>
            </a:r>
            <a:r>
              <a:rPr lang="hu-HU" b="1" dirty="0" smtClean="0">
                <a:solidFill>
                  <a:srgbClr val="576B97"/>
                </a:solidFill>
                <a:latin typeface="Calibri" pitchFamily="34" charset="0"/>
                <a:cs typeface="Times New Roman" pitchFamily="18" charset="0"/>
              </a:rPr>
              <a:t>alakulása</a:t>
            </a:r>
            <a:endParaRPr lang="de-DE" b="1" dirty="0">
              <a:solidFill>
                <a:srgbClr val="576B97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18" name="Text Box 8"/>
          <p:cNvSpPr txBox="1">
            <a:spLocks noChangeArrowheads="1"/>
          </p:cNvSpPr>
          <p:nvPr/>
        </p:nvSpPr>
        <p:spPr bwMode="auto">
          <a:xfrm>
            <a:off x="0" y="6453188"/>
            <a:ext cx="9144000" cy="336550"/>
          </a:xfrm>
          <a:prstGeom prst="rect">
            <a:avLst/>
          </a:prstGeom>
          <a:solidFill>
            <a:srgbClr val="365B92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 b="1" dirty="0" smtClean="0">
                <a:solidFill>
                  <a:schemeClr val="bg1"/>
                </a:solidFill>
                <a:cs typeface="Calibri" pitchFamily="34" charset="0"/>
              </a:rPr>
              <a:t>Nemzeti Egészségbiztosítási Alapkezelő – Egészség, biztonság!</a:t>
            </a:r>
            <a:endParaRPr lang="hu-HU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pic>
        <p:nvPicPr>
          <p:cNvPr id="11269" name="Picture 5" descr="oeplogo_dombor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" contrast="-29000"/>
          </a:blip>
          <a:srcRect/>
          <a:stretch>
            <a:fillRect/>
          </a:stretch>
        </p:blipFill>
        <p:spPr bwMode="auto">
          <a:xfrm>
            <a:off x="144633" y="176617"/>
            <a:ext cx="1080275" cy="1082984"/>
          </a:xfrm>
          <a:prstGeom prst="rect">
            <a:avLst/>
          </a:prstGeom>
          <a:noFill/>
        </p:spPr>
      </p:pic>
      <p:pic>
        <p:nvPicPr>
          <p:cNvPr id="4120" name="Picture 7" descr="284px-Coat_of_Arms_of_Hungary_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5625" y="179388"/>
            <a:ext cx="5000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716016" y="1268760"/>
            <a:ext cx="4427984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A </a:t>
            </a:r>
            <a:r>
              <a:rPr lang="hu-HU" sz="2400" dirty="0" err="1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pulmonális</a:t>
            </a:r>
            <a:r>
              <a:rPr lang="hu-HU" sz="2400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 artériás hipertóniát a 2015-ös </a:t>
            </a:r>
            <a:r>
              <a:rPr lang="hu-HU" sz="2400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ESC/ERS* </a:t>
            </a:r>
            <a:r>
              <a:rPr lang="hu-HU" sz="2400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ajánlás négy fontos klinikai típusra osztja: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hu-HU" sz="2000" dirty="0" err="1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idiopátiás</a:t>
            </a:r>
            <a:endParaRPr lang="hu-HU" sz="2000" dirty="0" smtClean="0">
              <a:solidFill>
                <a:srgbClr val="365B92"/>
              </a:solidFill>
              <a:latin typeface="Calibri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 örökletes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 gyógyszer vagy toxin indukálta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 más betegséggel összefüggő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95536" y="188640"/>
            <a:ext cx="8353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u-HU" sz="3200" b="1" dirty="0" err="1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Pulmonális</a:t>
            </a:r>
            <a:r>
              <a:rPr lang="hu-HU" sz="32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 artériás hipertónia (PAH)</a:t>
            </a:r>
            <a:endParaRPr lang="hu-HU" sz="3200" b="1" dirty="0">
              <a:solidFill>
                <a:srgbClr val="365B9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716016" y="4115101"/>
            <a:ext cx="442798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u="sng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A PAH ritka betegség</a:t>
            </a:r>
          </a:p>
          <a:p>
            <a:r>
              <a:rPr lang="hu-HU" sz="2000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PAH </a:t>
            </a:r>
            <a:r>
              <a:rPr lang="hu-HU" sz="2000" dirty="0" err="1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prevalencia</a:t>
            </a:r>
            <a:r>
              <a:rPr lang="hu-HU" sz="2000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: 15-60/1.000.000 felnőtt (~150-600 beteg)</a:t>
            </a:r>
          </a:p>
          <a:p>
            <a:r>
              <a:rPr lang="hu-HU" sz="2000" dirty="0" err="1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iPAH</a:t>
            </a:r>
            <a:r>
              <a:rPr lang="hu-HU" sz="2000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hu-HU" sz="2000" dirty="0" err="1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prevalencia</a:t>
            </a:r>
            <a:r>
              <a:rPr lang="hu-HU" sz="2000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: 5,9/1.000.000 felnőtt</a:t>
            </a:r>
          </a:p>
          <a:p>
            <a:r>
              <a:rPr lang="hu-HU" sz="2000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(~59 beteg)</a:t>
            </a:r>
          </a:p>
        </p:txBody>
      </p:sp>
      <p:pic>
        <p:nvPicPr>
          <p:cNvPr id="1026" name="Picture 2" descr="G:\Munka\17.Orvos szakmai kerdesek\73.PAH\ESC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08720"/>
            <a:ext cx="4608512" cy="5760640"/>
          </a:xfrm>
          <a:prstGeom prst="rect">
            <a:avLst/>
          </a:prstGeom>
          <a:noFill/>
        </p:spPr>
      </p:pic>
      <p:pic>
        <p:nvPicPr>
          <p:cNvPr id="7" name="Picture 5" descr="oeplogo_dombor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" contrast="-29000"/>
          </a:blip>
          <a:srcRect/>
          <a:stretch>
            <a:fillRect/>
          </a:stretch>
        </p:blipFill>
        <p:spPr bwMode="auto">
          <a:xfrm>
            <a:off x="0" y="0"/>
            <a:ext cx="906447" cy="908720"/>
          </a:xfrm>
          <a:prstGeom prst="rect">
            <a:avLst/>
          </a:prstGeom>
          <a:noFill/>
        </p:spPr>
      </p:pic>
      <p:pic>
        <p:nvPicPr>
          <p:cNvPr id="8" name="Picture 7" descr="284px-Coat_of_Arms_of_Hungary_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448" y="0"/>
            <a:ext cx="395536" cy="85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églalap 2"/>
          <p:cNvSpPr/>
          <p:nvPr/>
        </p:nvSpPr>
        <p:spPr>
          <a:xfrm>
            <a:off x="4572248" y="635210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200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*</a:t>
            </a:r>
            <a:r>
              <a:rPr lang="en-US" sz="1200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European </a:t>
            </a:r>
            <a:r>
              <a:rPr lang="en-US" sz="1200" dirty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Society of Cardiology (ESC) and the European Respiratory Society (ERS)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Munka\17.Orvos szakmai kerdesek\73.PAH\ESC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08720"/>
            <a:ext cx="9036496" cy="5949280"/>
          </a:xfrm>
          <a:prstGeom prst="rect">
            <a:avLst/>
          </a:prstGeom>
          <a:noFill/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hu-HU" sz="24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ESC/ESR ajánlás (2015) – finanszírozott gyógyszerek (2017)</a:t>
            </a:r>
          </a:p>
          <a:p>
            <a:pPr eaLnBrk="0" hangingPunct="0"/>
            <a:r>
              <a:rPr lang="hu-HU" sz="24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	</a:t>
            </a:r>
            <a:r>
              <a:rPr lang="hu-HU" sz="2400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Kiemelt támogatás:        Egyedi méltányosság:</a:t>
            </a:r>
          </a:p>
        </p:txBody>
      </p:sp>
      <p:sp>
        <p:nvSpPr>
          <p:cNvPr id="5" name="Jobbra nyíl 4"/>
          <p:cNvSpPr/>
          <p:nvPr/>
        </p:nvSpPr>
        <p:spPr bwMode="auto">
          <a:xfrm>
            <a:off x="3347864" y="1988840"/>
            <a:ext cx="330336" cy="216024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7" name="Jobbra nyíl 6"/>
          <p:cNvSpPr/>
          <p:nvPr/>
        </p:nvSpPr>
        <p:spPr bwMode="auto">
          <a:xfrm>
            <a:off x="3347864" y="2204864"/>
            <a:ext cx="330336" cy="216024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8" name="Jobbra nyíl 7"/>
          <p:cNvSpPr/>
          <p:nvPr/>
        </p:nvSpPr>
        <p:spPr bwMode="auto">
          <a:xfrm>
            <a:off x="3347864" y="2420888"/>
            <a:ext cx="330336" cy="216024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9" name="Jobbra nyíl 8"/>
          <p:cNvSpPr/>
          <p:nvPr/>
        </p:nvSpPr>
        <p:spPr bwMode="auto">
          <a:xfrm>
            <a:off x="3347864" y="2708920"/>
            <a:ext cx="330336" cy="216024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0" name="Jobbra nyíl 9"/>
          <p:cNvSpPr/>
          <p:nvPr/>
        </p:nvSpPr>
        <p:spPr bwMode="auto">
          <a:xfrm>
            <a:off x="3347864" y="2996952"/>
            <a:ext cx="330336" cy="216024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1" name="Jobbra nyíl 10"/>
          <p:cNvSpPr/>
          <p:nvPr/>
        </p:nvSpPr>
        <p:spPr bwMode="auto">
          <a:xfrm>
            <a:off x="3347864" y="4437112"/>
            <a:ext cx="330336" cy="216024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2" name="Jobbra nyíl 11"/>
          <p:cNvSpPr/>
          <p:nvPr/>
        </p:nvSpPr>
        <p:spPr bwMode="auto">
          <a:xfrm>
            <a:off x="3347864" y="3573016"/>
            <a:ext cx="330336" cy="216024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3" name="Jobbra nyíl 12"/>
          <p:cNvSpPr/>
          <p:nvPr/>
        </p:nvSpPr>
        <p:spPr bwMode="auto">
          <a:xfrm>
            <a:off x="3347864" y="3356992"/>
            <a:ext cx="330336" cy="216024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4" name="Jobbra nyíl 13"/>
          <p:cNvSpPr/>
          <p:nvPr/>
        </p:nvSpPr>
        <p:spPr bwMode="auto">
          <a:xfrm>
            <a:off x="6804248" y="476672"/>
            <a:ext cx="330336" cy="288032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5" name="Jobbra nyíl 14"/>
          <p:cNvSpPr/>
          <p:nvPr/>
        </p:nvSpPr>
        <p:spPr bwMode="auto">
          <a:xfrm>
            <a:off x="3563888" y="476672"/>
            <a:ext cx="330336" cy="288032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18" name="Jobbra nyíl 17"/>
          <p:cNvSpPr/>
          <p:nvPr/>
        </p:nvSpPr>
        <p:spPr bwMode="auto">
          <a:xfrm>
            <a:off x="3347864" y="5445224"/>
            <a:ext cx="330336" cy="216024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22" name="Picture 5" descr="oeplogo_dombor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" contrast="-29000"/>
          </a:blip>
          <a:srcRect/>
          <a:stretch>
            <a:fillRect/>
          </a:stretch>
        </p:blipFill>
        <p:spPr bwMode="auto">
          <a:xfrm>
            <a:off x="0" y="0"/>
            <a:ext cx="906447" cy="908720"/>
          </a:xfrm>
          <a:prstGeom prst="rect">
            <a:avLst/>
          </a:prstGeom>
          <a:noFill/>
        </p:spPr>
      </p:pic>
      <p:pic>
        <p:nvPicPr>
          <p:cNvPr id="23" name="Picture 7" descr="284px-Coat_of_Arms_of_Hungary_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448" y="0"/>
            <a:ext cx="395536" cy="85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72452"/>
              </p:ext>
            </p:extLst>
          </p:nvPr>
        </p:nvGraphicFramePr>
        <p:xfrm>
          <a:off x="4830934" y="1844824"/>
          <a:ext cx="4191000" cy="38164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0293"/>
                <a:gridCol w="1353772"/>
                <a:gridCol w="1356935"/>
              </a:tblGrid>
              <a:tr h="23758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effectLst/>
                        </a:rPr>
                        <a:t> </a:t>
                      </a:r>
                      <a:r>
                        <a:rPr lang="hu-HU" sz="1000" u="none" strike="noStrike" dirty="0" err="1">
                          <a:effectLst/>
                        </a:rPr>
                        <a:t>endothelin-receptor</a:t>
                      </a:r>
                      <a:r>
                        <a:rPr lang="hu-HU" sz="1000" u="none" strike="noStrike" dirty="0">
                          <a:effectLst/>
                        </a:rPr>
                        <a:t> gátló 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ambisertan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VOLIBRIS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6849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bosentan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TRACLEER és generikumai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0303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macitentan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OPSUMIT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837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 foszfodiészteráz 5-gátló 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sildenafil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REVATIO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79651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tadalafil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ADCIRCA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8372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 guanilát-cikláz stimulátor 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riociguat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ADEMPAS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951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 prosztaciklin analóg 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epoprostenol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VELETRI 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9515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treprostinil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REMODULIN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6991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 IP-receptor agonista 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selexipag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effectLst/>
                        </a:rPr>
                        <a:t>UPTRAVI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Munka\17.Orvos szakmai kerdesek\73.PAH\ESC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05" y="0"/>
            <a:ext cx="4270395" cy="6858000"/>
          </a:xfrm>
          <a:prstGeom prst="rect">
            <a:avLst/>
          </a:prstGeom>
          <a:noFill/>
        </p:spPr>
      </p:pic>
      <p:sp>
        <p:nvSpPr>
          <p:cNvPr id="3" name="Jobbra nyíl 2"/>
          <p:cNvSpPr/>
          <p:nvPr/>
        </p:nvSpPr>
        <p:spPr bwMode="auto">
          <a:xfrm>
            <a:off x="4644008" y="1988840"/>
            <a:ext cx="330336" cy="216024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4" name="Jobbra nyíl 3"/>
          <p:cNvSpPr/>
          <p:nvPr/>
        </p:nvSpPr>
        <p:spPr bwMode="auto">
          <a:xfrm>
            <a:off x="4644008" y="2420888"/>
            <a:ext cx="330336" cy="216024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5" name="Jobbra nyíl 4"/>
          <p:cNvSpPr/>
          <p:nvPr/>
        </p:nvSpPr>
        <p:spPr bwMode="auto">
          <a:xfrm>
            <a:off x="4644008" y="2924944"/>
            <a:ext cx="330336" cy="216024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6" name="Jobbra nyíl 5"/>
          <p:cNvSpPr/>
          <p:nvPr/>
        </p:nvSpPr>
        <p:spPr bwMode="auto">
          <a:xfrm>
            <a:off x="4644008" y="3429000"/>
            <a:ext cx="330336" cy="216024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7" name="Jobbra nyíl 6"/>
          <p:cNvSpPr/>
          <p:nvPr/>
        </p:nvSpPr>
        <p:spPr bwMode="auto">
          <a:xfrm>
            <a:off x="4644008" y="4653136"/>
            <a:ext cx="330336" cy="216024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79512" y="188640"/>
            <a:ext cx="44279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Két hatóanyagcsoport gyógyszerei, illetve a kettős kombinációs kezelések kiemelt, indikációhoz kötött formában támogatottak.</a:t>
            </a:r>
          </a:p>
        </p:txBody>
      </p:sp>
      <p:sp>
        <p:nvSpPr>
          <p:cNvPr id="9" name="Téglalap 8"/>
          <p:cNvSpPr/>
          <p:nvPr/>
        </p:nvSpPr>
        <p:spPr>
          <a:xfrm>
            <a:off x="251520" y="3356992"/>
            <a:ext cx="4248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A hármas (és további kettős) kombinációs kezelések, illetve további hatóanyag csoportok gyógyszerei, szakmailag indokolt esetben, egyedi méltányosság formájában érhető el a betegek számára.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42484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301208"/>
            <a:ext cx="41764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unka\17.Orvos szakmai kerdesek\73.PAH\NM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524328" cy="2251624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hu-HU" sz="18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A legfrissebb tudományos bizonyítékok alapján…</a:t>
            </a:r>
          </a:p>
        </p:txBody>
      </p:sp>
      <p:pic>
        <p:nvPicPr>
          <p:cNvPr id="5" name="Picture 2" descr="G:\Munka\17.Orvos szakmai kerdesek\73.PAH\NM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39372"/>
            <a:ext cx="9144000" cy="3418628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0" y="292494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hu-HU" sz="18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… a leghatásosabb gyógyszerek és gyógyszer-kombinációk a betegek rendelkezésére állnak.</a:t>
            </a:r>
          </a:p>
        </p:txBody>
      </p:sp>
      <p:pic>
        <p:nvPicPr>
          <p:cNvPr id="7" name="Picture 5" descr="oeplogo_dombor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" contrast="-29000"/>
          </a:blip>
          <a:srcRect/>
          <a:stretch>
            <a:fillRect/>
          </a:stretch>
        </p:blipFill>
        <p:spPr bwMode="auto">
          <a:xfrm>
            <a:off x="0" y="0"/>
            <a:ext cx="906447" cy="908720"/>
          </a:xfrm>
          <a:prstGeom prst="rect">
            <a:avLst/>
          </a:prstGeom>
          <a:noFill/>
        </p:spPr>
      </p:pic>
      <p:pic>
        <p:nvPicPr>
          <p:cNvPr id="8" name="Picture 7" descr="284px-Coat_of_Arms_of_Hungary_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448" y="0"/>
            <a:ext cx="395536" cy="85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0"/>
            <a:ext cx="1042988" cy="6858000"/>
          </a:xfrm>
          <a:prstGeom prst="rect">
            <a:avLst/>
          </a:prstGeom>
          <a:gradFill rotWithShape="1">
            <a:gsLst>
              <a:gs pos="0">
                <a:srgbClr val="576B97">
                  <a:alpha val="37999"/>
                </a:srgbClr>
              </a:gs>
              <a:gs pos="100000">
                <a:srgbClr val="EAEAE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1160463" y="2060575"/>
            <a:ext cx="7083425" cy="1588"/>
          </a:xfrm>
          <a:prstGeom prst="line">
            <a:avLst/>
          </a:prstGeom>
          <a:noFill/>
          <a:ln w="9525">
            <a:solidFill>
              <a:srgbClr val="576B97"/>
            </a:solidFill>
            <a:round/>
            <a:headEnd/>
            <a:tailEnd/>
          </a:ln>
        </p:spPr>
        <p:txBody>
          <a:bodyPr wrap="none" lIns="72000" tIns="72000" rIns="72000" bIns="72000" anchor="ctr"/>
          <a:lstStyle/>
          <a:p>
            <a:endParaRPr lang="hu-HU"/>
          </a:p>
        </p:txBody>
      </p:sp>
      <p:sp>
        <p:nvSpPr>
          <p:cNvPr id="4101" name="Line 7"/>
          <p:cNvSpPr>
            <a:spLocks noChangeShapeType="1"/>
          </p:cNvSpPr>
          <p:nvPr/>
        </p:nvSpPr>
        <p:spPr bwMode="auto">
          <a:xfrm flipV="1">
            <a:off x="1187450" y="2625725"/>
            <a:ext cx="7167563" cy="11113"/>
          </a:xfrm>
          <a:prstGeom prst="line">
            <a:avLst/>
          </a:prstGeom>
          <a:noFill/>
          <a:ln w="9525">
            <a:solidFill>
              <a:srgbClr val="576B97"/>
            </a:solidFill>
            <a:round/>
            <a:headEnd/>
            <a:tailEnd/>
          </a:ln>
        </p:spPr>
        <p:txBody>
          <a:bodyPr wrap="none" lIns="72000" tIns="72000" rIns="72000" bIns="72000" anchor="ctr"/>
          <a:lstStyle/>
          <a:p>
            <a:endParaRPr lang="hu-HU"/>
          </a:p>
        </p:txBody>
      </p:sp>
      <p:sp>
        <p:nvSpPr>
          <p:cNvPr id="4103" name="Line 14"/>
          <p:cNvSpPr>
            <a:spLocks noChangeShapeType="1"/>
          </p:cNvSpPr>
          <p:nvPr/>
        </p:nvSpPr>
        <p:spPr bwMode="auto">
          <a:xfrm flipV="1">
            <a:off x="1160463" y="3201988"/>
            <a:ext cx="7156450" cy="1587"/>
          </a:xfrm>
          <a:prstGeom prst="line">
            <a:avLst/>
          </a:prstGeom>
          <a:noFill/>
          <a:ln w="9525">
            <a:solidFill>
              <a:srgbClr val="576B97"/>
            </a:solidFill>
            <a:round/>
            <a:headEnd/>
            <a:tailEnd/>
          </a:ln>
        </p:spPr>
        <p:txBody>
          <a:bodyPr wrap="none" lIns="72000" tIns="72000" rIns="72000" bIns="72000" anchor="ctr"/>
          <a:lstStyle/>
          <a:p>
            <a:endParaRPr lang="hu-HU"/>
          </a:p>
        </p:txBody>
      </p:sp>
      <p:sp>
        <p:nvSpPr>
          <p:cNvPr id="4108" name="Rectangle 10"/>
          <p:cNvSpPr>
            <a:spLocks noChangeArrowheads="1"/>
          </p:cNvSpPr>
          <p:nvPr/>
        </p:nvSpPr>
        <p:spPr bwMode="auto">
          <a:xfrm>
            <a:off x="1160463" y="2852738"/>
            <a:ext cx="315912" cy="349250"/>
          </a:xfrm>
          <a:prstGeom prst="rect">
            <a:avLst/>
          </a:prstGeom>
          <a:solidFill>
            <a:srgbClr val="576B97">
              <a:alpha val="9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hu-HU" sz="4800"/>
          </a:p>
        </p:txBody>
      </p:sp>
      <p:sp>
        <p:nvSpPr>
          <p:cNvPr id="4110" name="Rectangle 10"/>
          <p:cNvSpPr>
            <a:spLocks noChangeArrowheads="1"/>
          </p:cNvSpPr>
          <p:nvPr/>
        </p:nvSpPr>
        <p:spPr bwMode="auto">
          <a:xfrm>
            <a:off x="1166813" y="1711325"/>
            <a:ext cx="315912" cy="349250"/>
          </a:xfrm>
          <a:prstGeom prst="rect">
            <a:avLst/>
          </a:prstGeom>
          <a:solidFill>
            <a:srgbClr val="576B9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hu-HU" sz="4800"/>
          </a:p>
        </p:txBody>
      </p:sp>
      <p:sp>
        <p:nvSpPr>
          <p:cNvPr id="4111" name="Rectangle 10"/>
          <p:cNvSpPr>
            <a:spLocks noChangeArrowheads="1"/>
          </p:cNvSpPr>
          <p:nvPr/>
        </p:nvSpPr>
        <p:spPr bwMode="auto">
          <a:xfrm>
            <a:off x="1166813" y="2276475"/>
            <a:ext cx="315912" cy="349250"/>
          </a:xfrm>
          <a:prstGeom prst="rect">
            <a:avLst/>
          </a:prstGeom>
          <a:solidFill>
            <a:srgbClr val="9A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hu-HU" sz="4800"/>
          </a:p>
        </p:txBody>
      </p:sp>
      <p:sp>
        <p:nvSpPr>
          <p:cNvPr id="4112" name="Rectangle 2"/>
          <p:cNvSpPr>
            <a:spLocks noChangeArrowheads="1"/>
          </p:cNvSpPr>
          <p:nvPr/>
        </p:nvSpPr>
        <p:spPr bwMode="auto">
          <a:xfrm>
            <a:off x="1627188" y="1759406"/>
            <a:ext cx="66167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spcBef>
                <a:spcPct val="20000"/>
              </a:spcBef>
            </a:pPr>
            <a:r>
              <a:rPr lang="hu-HU" b="1" dirty="0">
                <a:solidFill>
                  <a:srgbClr val="576B97"/>
                </a:solidFill>
                <a:latin typeface="Calibri" pitchFamily="34" charset="0"/>
              </a:rPr>
              <a:t>1. </a:t>
            </a:r>
            <a:r>
              <a:rPr lang="hu-HU" b="1" dirty="0" err="1" smtClean="0">
                <a:solidFill>
                  <a:srgbClr val="576B97"/>
                </a:solidFill>
                <a:latin typeface="Calibri" pitchFamily="34" charset="0"/>
              </a:rPr>
              <a:t>P</a:t>
            </a:r>
            <a:r>
              <a:rPr lang="hu-HU" b="1" dirty="0" err="1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ulmonális</a:t>
            </a:r>
            <a:r>
              <a:rPr lang="hu-HU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 artériás hipertónia (PAH), finanszírozott terápiák</a:t>
            </a:r>
          </a:p>
        </p:txBody>
      </p:sp>
      <p:sp>
        <p:nvSpPr>
          <p:cNvPr id="4113" name="Rectangle 5"/>
          <p:cNvSpPr>
            <a:spLocks noChangeArrowheads="1"/>
          </p:cNvSpPr>
          <p:nvPr/>
        </p:nvSpPr>
        <p:spPr bwMode="auto">
          <a:xfrm>
            <a:off x="1627188" y="2351544"/>
            <a:ext cx="6689725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spcBef>
                <a:spcPct val="20000"/>
              </a:spcBef>
            </a:pPr>
            <a:r>
              <a:rPr lang="hu-HU" b="1" dirty="0">
                <a:solidFill>
                  <a:srgbClr val="576B97"/>
                </a:solidFill>
                <a:latin typeface="Calibri" pitchFamily="34" charset="0"/>
                <a:cs typeface="Times New Roman" pitchFamily="18" charset="0"/>
              </a:rPr>
              <a:t>2. </a:t>
            </a:r>
            <a:r>
              <a:rPr lang="hu-HU" b="1" dirty="0" smtClean="0">
                <a:solidFill>
                  <a:srgbClr val="576B97"/>
                </a:solidFill>
                <a:latin typeface="Calibri" pitchFamily="34" charset="0"/>
                <a:cs typeface="Times New Roman" pitchFamily="18" charset="0"/>
              </a:rPr>
              <a:t>Betegek számának alakulása 2012 ás 2017 között</a:t>
            </a:r>
            <a:endParaRPr lang="hu-HU" b="1" dirty="0">
              <a:solidFill>
                <a:srgbClr val="576B97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14" name="Rectangle 9"/>
          <p:cNvSpPr>
            <a:spLocks noChangeArrowheads="1"/>
          </p:cNvSpPr>
          <p:nvPr/>
        </p:nvSpPr>
        <p:spPr bwMode="auto">
          <a:xfrm>
            <a:off x="1627188" y="2929394"/>
            <a:ext cx="6689725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spcBef>
                <a:spcPct val="20000"/>
              </a:spcBef>
            </a:pPr>
            <a:r>
              <a:rPr lang="hu-HU" b="1" dirty="0">
                <a:solidFill>
                  <a:srgbClr val="576B97"/>
                </a:solidFill>
                <a:latin typeface="Calibri" pitchFamily="34" charset="0"/>
                <a:cs typeface="Times New Roman" pitchFamily="18" charset="0"/>
              </a:rPr>
              <a:t>3. </a:t>
            </a:r>
            <a:r>
              <a:rPr lang="hu-HU" b="1" dirty="0" smtClean="0">
                <a:solidFill>
                  <a:srgbClr val="576B97"/>
                </a:solidFill>
                <a:latin typeface="Calibri" pitchFamily="34" charset="0"/>
                <a:cs typeface="Times New Roman" pitchFamily="18" charset="0"/>
              </a:rPr>
              <a:t>Társadalombiztosítási támogatások alakulása 2012 és 2017 között</a:t>
            </a:r>
            <a:endParaRPr lang="de-DE" b="1" dirty="0">
              <a:solidFill>
                <a:srgbClr val="576B97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18" name="Text Box 8"/>
          <p:cNvSpPr txBox="1">
            <a:spLocks noChangeArrowheads="1"/>
          </p:cNvSpPr>
          <p:nvPr/>
        </p:nvSpPr>
        <p:spPr bwMode="auto">
          <a:xfrm>
            <a:off x="0" y="6453188"/>
            <a:ext cx="9144000" cy="336550"/>
          </a:xfrm>
          <a:prstGeom prst="rect">
            <a:avLst/>
          </a:prstGeom>
          <a:solidFill>
            <a:srgbClr val="365B92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 b="1" dirty="0" smtClean="0">
                <a:solidFill>
                  <a:schemeClr val="bg1"/>
                </a:solidFill>
                <a:cs typeface="Calibri" pitchFamily="34" charset="0"/>
              </a:rPr>
              <a:t>Nemzeti Egészségbiztosítási Alapkezelő – Egészség, biztonság!</a:t>
            </a:r>
            <a:endParaRPr lang="hu-HU" sz="1600" b="1" dirty="0">
              <a:solidFill>
                <a:schemeClr val="bg1"/>
              </a:solidFill>
              <a:cs typeface="Calibri" pitchFamily="34" charset="0"/>
            </a:endParaRPr>
          </a:p>
        </p:txBody>
      </p:sp>
      <p:pic>
        <p:nvPicPr>
          <p:cNvPr id="11269" name="Picture 5" descr="oeplogo_dombor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" contrast="-29000"/>
          </a:blip>
          <a:srcRect/>
          <a:stretch>
            <a:fillRect/>
          </a:stretch>
        </p:blipFill>
        <p:spPr bwMode="auto">
          <a:xfrm>
            <a:off x="144633" y="176617"/>
            <a:ext cx="1080275" cy="1082984"/>
          </a:xfrm>
          <a:prstGeom prst="rect">
            <a:avLst/>
          </a:prstGeom>
          <a:noFill/>
        </p:spPr>
      </p:pic>
      <p:pic>
        <p:nvPicPr>
          <p:cNvPr id="4120" name="Picture 7" descr="284px-Coat_of_Arms_of_Hungary_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5625" y="179388"/>
            <a:ext cx="5000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hu-HU" sz="24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Betegek száma (2012-2017*)</a:t>
            </a:r>
          </a:p>
        </p:txBody>
      </p:sp>
      <p:sp>
        <p:nvSpPr>
          <p:cNvPr id="5" name="Téglalap 4"/>
          <p:cNvSpPr/>
          <p:nvPr/>
        </p:nvSpPr>
        <p:spPr>
          <a:xfrm>
            <a:off x="0" y="105273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hu-HU" sz="2000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5 év alatt megduplázódott a betegek száma.</a:t>
            </a:r>
          </a:p>
          <a:p>
            <a:pPr algn="ctr" eaLnBrk="0" hangingPunct="0"/>
            <a:r>
              <a:rPr lang="hu-HU" sz="1000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*2017 október 15-ig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oeplogo_dombor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" contrast="-29000"/>
          </a:blip>
          <a:srcRect/>
          <a:stretch>
            <a:fillRect/>
          </a:stretch>
        </p:blipFill>
        <p:spPr bwMode="auto">
          <a:xfrm>
            <a:off x="0" y="0"/>
            <a:ext cx="906447" cy="908720"/>
          </a:xfrm>
          <a:prstGeom prst="rect">
            <a:avLst/>
          </a:prstGeom>
          <a:noFill/>
        </p:spPr>
      </p:pic>
      <p:pic>
        <p:nvPicPr>
          <p:cNvPr id="7" name="Picture 7" descr="284px-Coat_of_Arms_of_Hungary_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4448" y="0"/>
            <a:ext cx="395536" cy="853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18864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hu-HU" sz="2400" b="1" dirty="0" err="1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Endothelin-receptor</a:t>
            </a:r>
            <a:r>
              <a:rPr lang="hu-HU" sz="24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 gátlókat alkalmazó betegek száma (2012-2017*)</a:t>
            </a:r>
          </a:p>
          <a:p>
            <a:pPr algn="ctr" eaLnBrk="0" hangingPunct="0"/>
            <a:r>
              <a:rPr lang="hu-HU" sz="1200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*2017 október 15-ig</a:t>
            </a:r>
          </a:p>
          <a:p>
            <a:pPr algn="ctr" eaLnBrk="0" hangingPunct="0"/>
            <a:r>
              <a:rPr lang="hu-HU" sz="16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Az ERA (és PDE-5i) gyógyszerekkel kezelik a legtöbb beteget.</a:t>
            </a:r>
          </a:p>
          <a:p>
            <a:pPr algn="ctr" eaLnBrk="0" hangingPunct="0"/>
            <a:r>
              <a:rPr lang="hu-HU" sz="16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Az utóbbi évek betegszám emelkedése elsősorban a </a:t>
            </a:r>
            <a:r>
              <a:rPr lang="hu-HU" sz="1600" b="1" dirty="0" err="1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macitentan</a:t>
            </a:r>
            <a:r>
              <a:rPr lang="hu-HU" sz="1600" b="1" dirty="0" smtClean="0">
                <a:solidFill>
                  <a:srgbClr val="365B92"/>
                </a:solidFill>
                <a:latin typeface="Calibri" pitchFamily="34" charset="0"/>
                <a:cs typeface="Tahoma" pitchFamily="34" charset="0"/>
              </a:rPr>
              <a:t> kezelések emelkedésének köszönhető.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499992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89400"/>
            <a:ext cx="4499992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340768"/>
            <a:ext cx="4644008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089400"/>
            <a:ext cx="4644008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37999"/>
              </a:schemeClr>
            </a:gs>
            <a:gs pos="100000">
              <a:schemeClr val="bg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37999"/>
              </a:schemeClr>
            </a:gs>
            <a:gs pos="100000">
              <a:schemeClr val="bg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1230</TotalTime>
  <Words>609</Words>
  <Application>Microsoft Office PowerPoint</Application>
  <PresentationFormat>Diavetítés a képernyőre (4:3 oldalarány)</PresentationFormat>
  <Paragraphs>93</Paragraphs>
  <Slides>18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Arial</vt:lpstr>
      <vt:lpstr>Calibri</vt:lpstr>
      <vt:lpstr>Garamond</vt:lpstr>
      <vt:lpstr>Tahoma</vt:lpstr>
      <vt:lpstr>Times New Roman</vt:lpstr>
      <vt:lpstr>default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OEP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OEP</dc:creator>
  <cp:lastModifiedBy>felhasználó</cp:lastModifiedBy>
  <cp:revision>268</cp:revision>
  <dcterms:created xsi:type="dcterms:W3CDTF">2012-10-15T14:46:21Z</dcterms:created>
  <dcterms:modified xsi:type="dcterms:W3CDTF">2017-10-27T19:41:33Z</dcterms:modified>
</cp:coreProperties>
</file>